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448" r:id="rId2"/>
    <p:sldId id="450" r:id="rId3"/>
    <p:sldId id="449" r:id="rId4"/>
    <p:sldId id="447" r:id="rId5"/>
    <p:sldId id="387" r:id="rId6"/>
    <p:sldId id="388" r:id="rId7"/>
    <p:sldId id="389" r:id="rId8"/>
    <p:sldId id="390" r:id="rId9"/>
    <p:sldId id="391" r:id="rId10"/>
    <p:sldId id="393" r:id="rId11"/>
    <p:sldId id="394" r:id="rId12"/>
    <p:sldId id="395" r:id="rId13"/>
    <p:sldId id="375" r:id="rId14"/>
    <p:sldId id="398" r:id="rId15"/>
    <p:sldId id="399" r:id="rId16"/>
    <p:sldId id="424" r:id="rId17"/>
    <p:sldId id="427" r:id="rId18"/>
    <p:sldId id="428" r:id="rId19"/>
    <p:sldId id="429" r:id="rId20"/>
    <p:sldId id="425" r:id="rId21"/>
    <p:sldId id="426" r:id="rId22"/>
    <p:sldId id="423" r:id="rId23"/>
    <p:sldId id="419" r:id="rId24"/>
    <p:sldId id="420" r:id="rId25"/>
    <p:sldId id="413" r:id="rId26"/>
    <p:sldId id="414" r:id="rId27"/>
    <p:sldId id="415" r:id="rId28"/>
    <p:sldId id="416" r:id="rId29"/>
    <p:sldId id="417" r:id="rId30"/>
    <p:sldId id="418" r:id="rId31"/>
    <p:sldId id="400" r:id="rId32"/>
    <p:sldId id="446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44" r:id="rId44"/>
    <p:sldId id="44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92"/>
    <p:restoredTop sz="91515" autoAdjust="0"/>
  </p:normalViewPr>
  <p:slideViewPr>
    <p:cSldViewPr snapToGrid="0" snapToObjects="1">
      <p:cViewPr varScale="1">
        <p:scale>
          <a:sx n="95" d="100"/>
          <a:sy n="95" d="100"/>
        </p:scale>
        <p:origin x="13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01006-74FC-4A4E-BE88-073DED85B9DD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C8542-226C-EE43-AE25-73CE28DF8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5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>
              <a:defRPr/>
            </a:pPr>
            <a:r>
              <a:rPr lang="en-US" dirty="0"/>
              <a:t>Hello</a:t>
            </a:r>
            <a:r>
              <a:rPr lang="en-US" baseline="0" dirty="0"/>
              <a:t> and welcome everyone.</a:t>
            </a:r>
          </a:p>
          <a:p>
            <a:pPr defTabSz="864931">
              <a:defRPr/>
            </a:pPr>
            <a:endParaRPr lang="en-US" baseline="0" dirty="0"/>
          </a:p>
          <a:p>
            <a:pPr defTabSz="864931">
              <a:defRPr/>
            </a:pPr>
            <a:r>
              <a:rPr lang="en-US" baseline="0" dirty="0"/>
              <a:t> It is my great pleasure giving this talk to such a distinguished audience. </a:t>
            </a:r>
          </a:p>
          <a:p>
            <a:pPr defTabSz="864931">
              <a:defRPr/>
            </a:pPr>
            <a:endParaRPr lang="en-US" baseline="0" dirty="0"/>
          </a:p>
          <a:p>
            <a:pPr defTabSz="864931">
              <a:defRPr/>
            </a:pPr>
            <a:r>
              <a:rPr lang="en-US" baseline="0" dirty="0"/>
              <a:t>My talk is about doing electronics with an advanced class of materials called ferroelectrics and complex oxides. </a:t>
            </a:r>
          </a:p>
          <a:p>
            <a:pPr defTabSz="864931">
              <a:defRPr/>
            </a:pPr>
            <a:endParaRPr lang="en-US" baseline="0" dirty="0"/>
          </a:p>
          <a:p>
            <a:pPr defTabSz="864931">
              <a:defRPr/>
            </a:pPr>
            <a:r>
              <a:rPr lang="en-US" baseline="0" dirty="0"/>
              <a:t>So let me first tell you what these materials are and why we want to use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19AC2-EBBF-4155-B8CC-F811A3E9583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2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C8542-226C-EE43-AE25-73CE28DF85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02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C8542-226C-EE43-AE25-73CE28DF85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43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C8542-226C-EE43-AE25-73CE28DF85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2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C8542-226C-EE43-AE25-73CE28DF85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8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C8542-226C-EE43-AE25-73CE28DF85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83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C8542-226C-EE43-AE25-73CE28DF85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72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C8542-226C-EE43-AE25-73CE28DF85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86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C8542-226C-EE43-AE25-73CE28DF85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2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575C9-7361-954F-AC36-DA267355A727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BCF92-A3EB-3443-AD4A-DBCE54B38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6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flipH="1">
            <a:off x="9095893" y="118533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36165" y="132644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18F5EE2-FF1C-42EE-94AF-49F7719A3A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6165" y="35669"/>
            <a:ext cx="9072557" cy="693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9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9470" y="6827695"/>
            <a:ext cx="9063041" cy="0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8077200" y="6400800"/>
            <a:ext cx="1066800" cy="457200"/>
          </a:xfrm>
          <a:prstGeom prst="rect">
            <a:avLst/>
          </a:prstGeom>
          <a:solidFill>
            <a:schemeClr val="bg1"/>
          </a:solidFill>
          <a:ln w="1905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6350" y="6180688"/>
            <a:ext cx="1606550" cy="8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2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flipH="1">
            <a:off x="9095893" y="118533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H="1">
            <a:off x="36165" y="132644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18F5EE2-FF1C-42EE-94AF-49F7719A3A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6165" y="35669"/>
            <a:ext cx="9072557" cy="693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9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9470" y="6827695"/>
            <a:ext cx="9063041" cy="0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8077200" y="6400800"/>
            <a:ext cx="1066800" cy="457200"/>
          </a:xfrm>
          <a:prstGeom prst="rect">
            <a:avLst/>
          </a:prstGeom>
          <a:solidFill>
            <a:schemeClr val="bg1"/>
          </a:solidFill>
          <a:ln w="1905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6350" y="6180688"/>
            <a:ext cx="1606550" cy="8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9095893" y="118533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36165" y="132644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18F5EE2-FF1C-42EE-94AF-49F7719A3A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6165" y="35669"/>
            <a:ext cx="9072557" cy="693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9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9470" y="6827695"/>
            <a:ext cx="9063041" cy="0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8077200" y="6400800"/>
            <a:ext cx="1066800" cy="457200"/>
          </a:xfrm>
          <a:prstGeom prst="rect">
            <a:avLst/>
          </a:prstGeom>
          <a:solidFill>
            <a:schemeClr val="bg1"/>
          </a:solidFill>
          <a:ln w="1905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6350" y="6180688"/>
            <a:ext cx="1606550" cy="8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0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flipH="1">
            <a:off x="9095893" y="118533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36165" y="132644"/>
            <a:ext cx="12830" cy="6695051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F5EE2-FF1C-42EE-94AF-49F7719A3A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36165" y="35669"/>
            <a:ext cx="9072557" cy="6938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009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470" y="6827695"/>
            <a:ext cx="9063041" cy="0"/>
          </a:xfrm>
          <a:prstGeom prst="line">
            <a:avLst/>
          </a:prstGeom>
          <a:ln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8077200" y="6400800"/>
            <a:ext cx="1066800" cy="457200"/>
          </a:xfrm>
          <a:prstGeom prst="rect">
            <a:avLst/>
          </a:prstGeom>
          <a:solidFill>
            <a:schemeClr val="bg1"/>
          </a:solidFill>
          <a:ln w="19050">
            <a:noFill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6350" y="6180688"/>
            <a:ext cx="1606550" cy="85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575C9-7361-954F-AC36-DA267355A727}" type="datetimeFigureOut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BCF92-A3EB-3443-AD4A-DBCE54B38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3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ZZuaSS0sfw8" TargetMode="Externa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08" y="733425"/>
            <a:ext cx="8991600" cy="3124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ECE 3030</a:t>
            </a:r>
            <a:br>
              <a:rPr lang="en-US" sz="5000" dirty="0">
                <a:solidFill>
                  <a:schemeClr val="tx1"/>
                </a:solidFill>
              </a:rPr>
            </a:br>
            <a:r>
              <a:rPr lang="en-US" sz="5000" dirty="0"/>
              <a:t>Physical Foundations of Computer Engineering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>
                <a:solidFill>
                  <a:srgbClr val="FF0000"/>
                </a:solidFill>
              </a:rPr>
              <a:t>MOS Electrostatics-I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025" y="4648200"/>
            <a:ext cx="8458200" cy="2209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Asif Khan</a:t>
            </a:r>
          </a:p>
          <a:p>
            <a:endParaRPr lang="en-US" sz="1600" dirty="0"/>
          </a:p>
          <a:p>
            <a:r>
              <a:rPr lang="en-US" sz="1800" i="1" dirty="0"/>
              <a:t>Department of Electrical and Computer Engineering </a:t>
            </a:r>
          </a:p>
          <a:p>
            <a:r>
              <a:rPr lang="en-US" sz="1800" i="1" dirty="0"/>
              <a:t>Georgia Institute of Technology</a:t>
            </a:r>
            <a:endParaRPr lang="en-US" sz="1600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383" y="5590345"/>
            <a:ext cx="2802678" cy="14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207" y="1414474"/>
            <a:ext cx="497342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2599" y="1414474"/>
            <a:ext cx="1404913" cy="40147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57512" y="1414474"/>
            <a:ext cx="5339967" cy="4014788"/>
          </a:xfrm>
          <a:prstGeom prst="rect">
            <a:avLst/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3100383" y="1543061"/>
            <a:ext cx="5057768" cy="3557589"/>
            <a:chOff x="3100383" y="1214437"/>
            <a:chExt cx="5057768" cy="3557589"/>
          </a:xfrm>
        </p:grpSpPr>
        <p:sp>
          <p:nvSpPr>
            <p:cNvPr id="6" name="Oval 5"/>
            <p:cNvSpPr/>
            <p:nvPr/>
          </p:nvSpPr>
          <p:spPr>
            <a:xfrm>
              <a:off x="3100383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14727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0383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514727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0383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14727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100383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14727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00383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514727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100383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514727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00383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514727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100383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14727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29071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343415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29071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343415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929071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343415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929071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343415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929071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4343415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929071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343415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929071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343415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929071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343415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807734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5222078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807734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222078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4807734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5222078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4807734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5222078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4807734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5222078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807734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5222078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4807734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222078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807734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5222078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5697122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111466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5697122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6111466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5697122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111466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697122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6111466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697122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6111466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5697122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111466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697122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6111466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5697122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6111466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531143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694548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6531143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94548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6531143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94548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6531143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694548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531143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94548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6531143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694548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531143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694548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6531143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94548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740090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7815251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740090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7815251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740090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7815251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740090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7815251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740090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815251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40090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7815251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740090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7815251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740090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7815251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706508" y="1489550"/>
            <a:ext cx="403891" cy="3562940"/>
            <a:chOff x="2620040" y="1218892"/>
            <a:chExt cx="403891" cy="3562940"/>
          </a:xfrm>
        </p:grpSpPr>
        <p:sp>
          <p:nvSpPr>
            <p:cNvPr id="302" name="TextBox 301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550287" y="1489550"/>
            <a:ext cx="403891" cy="3562940"/>
            <a:chOff x="2620040" y="1218892"/>
            <a:chExt cx="403891" cy="3562940"/>
          </a:xfrm>
        </p:grpSpPr>
        <p:sp>
          <p:nvSpPr>
            <p:cNvPr id="320" name="TextBox 319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6962476" y="1526083"/>
            <a:ext cx="403891" cy="3562940"/>
            <a:chOff x="2620040" y="1218892"/>
            <a:chExt cx="403891" cy="3562940"/>
          </a:xfrm>
        </p:grpSpPr>
        <p:sp>
          <p:nvSpPr>
            <p:cNvPr id="329" name="TextBox 328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418452" y="1504653"/>
            <a:ext cx="403891" cy="3562940"/>
            <a:chOff x="2620040" y="1218892"/>
            <a:chExt cx="403891" cy="3562940"/>
          </a:xfrm>
        </p:grpSpPr>
        <p:sp>
          <p:nvSpPr>
            <p:cNvPr id="338" name="TextBox 337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7893587" y="1489550"/>
            <a:ext cx="403891" cy="3562940"/>
            <a:chOff x="2620040" y="1218892"/>
            <a:chExt cx="403891" cy="3562940"/>
          </a:xfrm>
        </p:grpSpPr>
        <p:sp>
          <p:nvSpPr>
            <p:cNvPr id="347" name="TextBox 34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990424" y="104514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1867346" y="1059486"/>
            <a:ext cx="9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Oxide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4686315" y="1065986"/>
            <a:ext cx="221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p-semiconductor</a:t>
            </a:r>
          </a:p>
        </p:txBody>
      </p:sp>
      <p:sp>
        <p:nvSpPr>
          <p:cNvPr id="358" name="Oval 357"/>
          <p:cNvSpPr/>
          <p:nvPr/>
        </p:nvSpPr>
        <p:spPr>
          <a:xfrm>
            <a:off x="417407" y="3686187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2" name="Straight Connector 361"/>
          <p:cNvCxnSpPr>
            <a:stCxn id="358" idx="4"/>
          </p:cNvCxnSpPr>
          <p:nvPr/>
        </p:nvCxnSpPr>
        <p:spPr>
          <a:xfrm flipH="1">
            <a:off x="671513" y="4186249"/>
            <a:ext cx="1222" cy="8662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417407" y="506759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 flipV="1">
            <a:off x="492385" y="5229225"/>
            <a:ext cx="358256" cy="505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612046" y="534353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flipV="1">
            <a:off x="670774" y="3229868"/>
            <a:ext cx="397590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58" idx="0"/>
          </p:cNvCxnSpPr>
          <p:nvPr/>
        </p:nvCxnSpPr>
        <p:spPr>
          <a:xfrm>
            <a:off x="670774" y="3214765"/>
            <a:ext cx="1961" cy="4714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1" name="Group 380"/>
          <p:cNvGrpSpPr/>
          <p:nvPr/>
        </p:nvGrpSpPr>
        <p:grpSpPr>
          <a:xfrm>
            <a:off x="8169446" y="5429262"/>
            <a:ext cx="510656" cy="828672"/>
            <a:chOff x="569807" y="4667262"/>
            <a:chExt cx="510656" cy="828672"/>
          </a:xfrm>
        </p:grpSpPr>
        <p:cxnSp>
          <p:nvCxnSpPr>
            <p:cNvPr id="377" name="Straight Connector 376"/>
            <p:cNvCxnSpPr>
              <a:stCxn id="382" idx="2"/>
            </p:cNvCxnSpPr>
            <p:nvPr/>
          </p:nvCxnSpPr>
          <p:spPr>
            <a:xfrm flipH="1">
              <a:off x="823913" y="4667262"/>
              <a:ext cx="1222" cy="53762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569807" y="5219993"/>
              <a:ext cx="51065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V="1">
              <a:off x="644785" y="5381625"/>
              <a:ext cx="358256" cy="50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64446" y="5495934"/>
              <a:ext cx="8804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Rectangle 381"/>
          <p:cNvSpPr/>
          <p:nvPr/>
        </p:nvSpPr>
        <p:spPr>
          <a:xfrm>
            <a:off x="8281899" y="1414474"/>
            <a:ext cx="285750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/>
          <p:cNvSpPr txBox="1"/>
          <p:nvPr/>
        </p:nvSpPr>
        <p:spPr>
          <a:xfrm>
            <a:off x="442912" y="3700461"/>
            <a:ext cx="41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314325" y="34769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19599" y="2727803"/>
            <a:ext cx="11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  <a:r>
              <a:rPr lang="en-US" dirty="0"/>
              <a:t>=0.6 V</a:t>
            </a:r>
            <a:endParaRPr lang="en-US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9231" y="1430468"/>
            <a:ext cx="315829" cy="3690534"/>
            <a:chOff x="1365431" y="1430468"/>
            <a:chExt cx="315829" cy="3690534"/>
          </a:xfrm>
        </p:grpSpPr>
        <p:sp>
          <p:nvSpPr>
            <p:cNvPr id="5" name="TextBox 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1288560" y="1618964"/>
            <a:ext cx="315829" cy="3690534"/>
            <a:chOff x="1365431" y="1430468"/>
            <a:chExt cx="315829" cy="3690534"/>
          </a:xfrm>
        </p:grpSpPr>
        <p:sp>
          <p:nvSpPr>
            <p:cNvPr id="251" name="TextBox 250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288560" y="1771364"/>
            <a:ext cx="315829" cy="3690534"/>
            <a:chOff x="1365431" y="1430468"/>
            <a:chExt cx="315829" cy="3690534"/>
          </a:xfrm>
        </p:grpSpPr>
        <p:sp>
          <p:nvSpPr>
            <p:cNvPr id="257" name="TextBox 256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67" name="Straight Arrow Connector 366"/>
          <p:cNvCxnSpPr/>
          <p:nvPr/>
        </p:nvCxnSpPr>
        <p:spPr>
          <a:xfrm>
            <a:off x="2957512" y="5778500"/>
            <a:ext cx="2682446" cy="492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3051496" y="582778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 (Depletion width)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2949656" y="1414474"/>
            <a:ext cx="2690302" cy="401478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1301260" y="1542764"/>
            <a:ext cx="315829" cy="3690534"/>
            <a:chOff x="1365431" y="1430468"/>
            <a:chExt cx="315829" cy="3690534"/>
          </a:xfrm>
        </p:grpSpPr>
        <p:sp>
          <p:nvSpPr>
            <p:cNvPr id="265" name="TextBox 26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1313960" y="1796764"/>
            <a:ext cx="315829" cy="3690534"/>
            <a:chOff x="1365431" y="1430468"/>
            <a:chExt cx="315829" cy="3690534"/>
          </a:xfrm>
        </p:grpSpPr>
        <p:sp>
          <p:nvSpPr>
            <p:cNvPr id="372" name="TextBox 371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2906117" y="1305054"/>
            <a:ext cx="270945" cy="3690534"/>
            <a:chOff x="1365431" y="1430468"/>
            <a:chExt cx="270945" cy="3690534"/>
          </a:xfrm>
        </p:grpSpPr>
        <p:sp>
          <p:nvSpPr>
            <p:cNvPr id="224" name="TextBox 223"/>
            <p:cNvSpPr txBox="1"/>
            <p:nvPr/>
          </p:nvSpPr>
          <p:spPr>
            <a:xfrm>
              <a:off x="1377635" y="143046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365431" y="192854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1366948" y="242675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1373601" y="281943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378023" y="331750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79540" y="381571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368449" y="4253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1381178" y="475167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1242646" y="1695164"/>
            <a:ext cx="315829" cy="3690534"/>
            <a:chOff x="1365431" y="1430468"/>
            <a:chExt cx="315829" cy="3690534"/>
          </a:xfrm>
        </p:grpSpPr>
        <p:sp>
          <p:nvSpPr>
            <p:cNvPr id="233" name="TextBox 232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241" name="TextBox 240"/>
          <p:cNvSpPr txBox="1"/>
          <p:nvPr/>
        </p:nvSpPr>
        <p:spPr>
          <a:xfrm>
            <a:off x="1845082" y="5487298"/>
            <a:ext cx="133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Electrons</a:t>
            </a:r>
            <a:endParaRPr lang="en-US" dirty="0"/>
          </a:p>
        </p:txBody>
      </p:sp>
      <p:sp>
        <p:nvSpPr>
          <p:cNvPr id="15" name="Arc 14"/>
          <p:cNvSpPr/>
          <p:nvPr/>
        </p:nvSpPr>
        <p:spPr>
          <a:xfrm>
            <a:off x="2690446" y="4069793"/>
            <a:ext cx="352773" cy="1590266"/>
          </a:xfrm>
          <a:prstGeom prst="arc">
            <a:avLst>
              <a:gd name="adj1" fmla="val 619696"/>
              <a:gd name="adj2" fmla="val 5442176"/>
            </a:avLst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TextBox 254"/>
          <p:cNvSpPr txBox="1"/>
          <p:nvPr/>
        </p:nvSpPr>
        <p:spPr>
          <a:xfrm>
            <a:off x="90216" y="5871670"/>
            <a:ext cx="2484469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Carrier inversion</a:t>
            </a:r>
            <a:endParaRPr lang="en-US" sz="2800" baseline="-25000" dirty="0"/>
          </a:p>
        </p:txBody>
      </p:sp>
      <p:sp>
        <p:nvSpPr>
          <p:cNvPr id="274" name="Title 1"/>
          <p:cNvSpPr txBox="1">
            <a:spLocks/>
          </p:cNvSpPr>
          <p:nvPr/>
        </p:nvSpPr>
        <p:spPr>
          <a:xfrm>
            <a:off x="0" y="-1905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What happens when you apply V</a:t>
            </a:r>
            <a:r>
              <a:rPr lang="en-US" sz="3500" baseline="-25000" dirty="0">
                <a:latin typeface="Calibri" charset="0"/>
                <a:ea typeface="ＭＳ Ｐゴシック" charset="0"/>
                <a:cs typeface="ＭＳ Ｐゴシック" charset="0"/>
              </a:rPr>
              <a:t>G</a:t>
            </a:r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&gt;Threshold?</a:t>
            </a:r>
          </a:p>
        </p:txBody>
      </p:sp>
    </p:spTree>
    <p:extLst>
      <p:ext uri="{BB962C8B-B14F-4D97-AF65-F5344CB8AC3E}">
        <p14:creationId xmlns:p14="http://schemas.microsoft.com/office/powerpoint/2010/main" val="120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207" y="1414474"/>
            <a:ext cx="497342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2599" y="1414474"/>
            <a:ext cx="1404913" cy="40147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57512" y="1414474"/>
            <a:ext cx="5339967" cy="4014788"/>
          </a:xfrm>
          <a:prstGeom prst="rect">
            <a:avLst/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3100383" y="1543061"/>
            <a:ext cx="5057768" cy="3557589"/>
            <a:chOff x="3100383" y="1214437"/>
            <a:chExt cx="5057768" cy="3557589"/>
          </a:xfrm>
        </p:grpSpPr>
        <p:sp>
          <p:nvSpPr>
            <p:cNvPr id="6" name="Oval 5"/>
            <p:cNvSpPr/>
            <p:nvPr/>
          </p:nvSpPr>
          <p:spPr>
            <a:xfrm>
              <a:off x="3100383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14727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0383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514727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0383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14727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100383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14727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00383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514727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100383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514727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00383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514727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100383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14727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29071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343415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29071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343415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929071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343415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929071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343415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929071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4343415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929071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343415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929071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343415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929071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343415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807734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5222078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807734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222078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4807734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5222078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4807734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5222078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4807734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5222078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807734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5222078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4807734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222078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807734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5222078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5697122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111466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5697122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6111466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5697122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111466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697122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6111466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697122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6111466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5697122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111466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697122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6111466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5697122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6111466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531143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694548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6531143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94548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6531143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94548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6531143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694548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531143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94548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6531143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694548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531143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694548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6531143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94548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740090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7815251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740090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7815251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740090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7815251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740090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7815251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740090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815251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40090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7815251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740090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7815251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740090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7815251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706508" y="1489550"/>
            <a:ext cx="403891" cy="3562940"/>
            <a:chOff x="2620040" y="1218892"/>
            <a:chExt cx="403891" cy="3562940"/>
          </a:xfrm>
        </p:grpSpPr>
        <p:sp>
          <p:nvSpPr>
            <p:cNvPr id="302" name="TextBox 301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550287" y="1489550"/>
            <a:ext cx="403891" cy="3562940"/>
            <a:chOff x="2620040" y="1218892"/>
            <a:chExt cx="403891" cy="3562940"/>
          </a:xfrm>
        </p:grpSpPr>
        <p:sp>
          <p:nvSpPr>
            <p:cNvPr id="320" name="TextBox 319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6962476" y="1526083"/>
            <a:ext cx="403891" cy="3562940"/>
            <a:chOff x="2620040" y="1218892"/>
            <a:chExt cx="403891" cy="3562940"/>
          </a:xfrm>
        </p:grpSpPr>
        <p:sp>
          <p:nvSpPr>
            <p:cNvPr id="329" name="TextBox 328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418452" y="1504653"/>
            <a:ext cx="403891" cy="3562940"/>
            <a:chOff x="2620040" y="1218892"/>
            <a:chExt cx="403891" cy="3562940"/>
          </a:xfrm>
        </p:grpSpPr>
        <p:sp>
          <p:nvSpPr>
            <p:cNvPr id="338" name="TextBox 337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7893587" y="1489550"/>
            <a:ext cx="403891" cy="3562940"/>
            <a:chOff x="2620040" y="1218892"/>
            <a:chExt cx="403891" cy="3562940"/>
          </a:xfrm>
        </p:grpSpPr>
        <p:sp>
          <p:nvSpPr>
            <p:cNvPr id="347" name="TextBox 34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990424" y="104514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1867346" y="1059486"/>
            <a:ext cx="9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Oxide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4686315" y="1065986"/>
            <a:ext cx="221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p-semiconductor</a:t>
            </a:r>
          </a:p>
        </p:txBody>
      </p:sp>
      <p:sp>
        <p:nvSpPr>
          <p:cNvPr id="358" name="Oval 357"/>
          <p:cNvSpPr/>
          <p:nvPr/>
        </p:nvSpPr>
        <p:spPr>
          <a:xfrm>
            <a:off x="417407" y="3686187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2" name="Straight Connector 361"/>
          <p:cNvCxnSpPr>
            <a:stCxn id="358" idx="4"/>
          </p:cNvCxnSpPr>
          <p:nvPr/>
        </p:nvCxnSpPr>
        <p:spPr>
          <a:xfrm flipH="1">
            <a:off x="671513" y="4186249"/>
            <a:ext cx="1222" cy="8662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417407" y="506759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 flipV="1">
            <a:off x="492385" y="5229225"/>
            <a:ext cx="358256" cy="505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612046" y="534353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flipV="1">
            <a:off x="670774" y="3229868"/>
            <a:ext cx="397590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58" idx="0"/>
          </p:cNvCxnSpPr>
          <p:nvPr/>
        </p:nvCxnSpPr>
        <p:spPr>
          <a:xfrm>
            <a:off x="670774" y="3214765"/>
            <a:ext cx="1961" cy="4714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1" name="Group 380"/>
          <p:cNvGrpSpPr/>
          <p:nvPr/>
        </p:nvGrpSpPr>
        <p:grpSpPr>
          <a:xfrm>
            <a:off x="8169446" y="5429262"/>
            <a:ext cx="510656" cy="828672"/>
            <a:chOff x="569807" y="4667262"/>
            <a:chExt cx="510656" cy="828672"/>
          </a:xfrm>
        </p:grpSpPr>
        <p:cxnSp>
          <p:nvCxnSpPr>
            <p:cNvPr id="377" name="Straight Connector 376"/>
            <p:cNvCxnSpPr>
              <a:stCxn id="382" idx="2"/>
            </p:cNvCxnSpPr>
            <p:nvPr/>
          </p:nvCxnSpPr>
          <p:spPr>
            <a:xfrm flipH="1">
              <a:off x="823913" y="4667262"/>
              <a:ext cx="1222" cy="53762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569807" y="5219993"/>
              <a:ext cx="51065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V="1">
              <a:off x="644785" y="5381625"/>
              <a:ext cx="358256" cy="50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64446" y="5495934"/>
              <a:ext cx="8804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Rectangle 381"/>
          <p:cNvSpPr/>
          <p:nvPr/>
        </p:nvSpPr>
        <p:spPr>
          <a:xfrm>
            <a:off x="8281899" y="1414474"/>
            <a:ext cx="285750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/>
          <p:cNvSpPr txBox="1"/>
          <p:nvPr/>
        </p:nvSpPr>
        <p:spPr>
          <a:xfrm>
            <a:off x="442912" y="3700461"/>
            <a:ext cx="41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314325" y="34769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19599" y="2727803"/>
            <a:ext cx="11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  <a:r>
              <a:rPr lang="en-US" dirty="0"/>
              <a:t>=0.8 V</a:t>
            </a:r>
            <a:endParaRPr lang="en-US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9231" y="1430468"/>
            <a:ext cx="315829" cy="3690534"/>
            <a:chOff x="1365431" y="1430468"/>
            <a:chExt cx="315829" cy="3690534"/>
          </a:xfrm>
        </p:grpSpPr>
        <p:sp>
          <p:nvSpPr>
            <p:cNvPr id="5" name="TextBox 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1288560" y="1618964"/>
            <a:ext cx="315829" cy="3690534"/>
            <a:chOff x="1365431" y="1430468"/>
            <a:chExt cx="315829" cy="3690534"/>
          </a:xfrm>
        </p:grpSpPr>
        <p:sp>
          <p:nvSpPr>
            <p:cNvPr id="251" name="TextBox 250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288560" y="1771364"/>
            <a:ext cx="315829" cy="3690534"/>
            <a:chOff x="1365431" y="1430468"/>
            <a:chExt cx="315829" cy="3690534"/>
          </a:xfrm>
        </p:grpSpPr>
        <p:sp>
          <p:nvSpPr>
            <p:cNvPr id="257" name="TextBox 256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67" name="Straight Arrow Connector 366"/>
          <p:cNvCxnSpPr/>
          <p:nvPr/>
        </p:nvCxnSpPr>
        <p:spPr>
          <a:xfrm>
            <a:off x="2957512" y="5778500"/>
            <a:ext cx="2682446" cy="492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3051496" y="582778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 (Depletion width)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2949656" y="1414474"/>
            <a:ext cx="2690302" cy="401478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1301260" y="1542764"/>
            <a:ext cx="315829" cy="3690534"/>
            <a:chOff x="1365431" y="1430468"/>
            <a:chExt cx="315829" cy="3690534"/>
          </a:xfrm>
        </p:grpSpPr>
        <p:sp>
          <p:nvSpPr>
            <p:cNvPr id="265" name="TextBox 26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1313960" y="1796764"/>
            <a:ext cx="315829" cy="3690534"/>
            <a:chOff x="1365431" y="1430468"/>
            <a:chExt cx="315829" cy="3690534"/>
          </a:xfrm>
        </p:grpSpPr>
        <p:sp>
          <p:nvSpPr>
            <p:cNvPr id="372" name="TextBox 371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2906117" y="1305054"/>
            <a:ext cx="270945" cy="3690534"/>
            <a:chOff x="1365431" y="1430468"/>
            <a:chExt cx="270945" cy="3690534"/>
          </a:xfrm>
        </p:grpSpPr>
        <p:sp>
          <p:nvSpPr>
            <p:cNvPr id="224" name="TextBox 223"/>
            <p:cNvSpPr txBox="1"/>
            <p:nvPr/>
          </p:nvSpPr>
          <p:spPr>
            <a:xfrm>
              <a:off x="1377635" y="143046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365431" y="192854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1366948" y="242675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1373601" y="281943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378023" y="331750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79540" y="381571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368449" y="4253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1381178" y="475167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1242646" y="1695164"/>
            <a:ext cx="315829" cy="3690534"/>
            <a:chOff x="1365431" y="1430468"/>
            <a:chExt cx="315829" cy="3690534"/>
          </a:xfrm>
        </p:grpSpPr>
        <p:sp>
          <p:nvSpPr>
            <p:cNvPr id="233" name="TextBox 232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2917839" y="1457454"/>
            <a:ext cx="270945" cy="3690534"/>
            <a:chOff x="1365431" y="1430468"/>
            <a:chExt cx="270945" cy="3690534"/>
          </a:xfrm>
        </p:grpSpPr>
        <p:sp>
          <p:nvSpPr>
            <p:cNvPr id="255" name="TextBox 254"/>
            <p:cNvSpPr txBox="1"/>
            <p:nvPr/>
          </p:nvSpPr>
          <p:spPr>
            <a:xfrm>
              <a:off x="1377635" y="143046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365431" y="192854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366948" y="242675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373601" y="281943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1378023" y="331750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1379540" y="381571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368449" y="4253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381178" y="475167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1343271" y="1878824"/>
            <a:ext cx="315829" cy="3690534"/>
            <a:chOff x="1365431" y="1430468"/>
            <a:chExt cx="315829" cy="3690534"/>
          </a:xfrm>
        </p:grpSpPr>
        <p:sp>
          <p:nvSpPr>
            <p:cNvPr id="282" name="TextBox 281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290" name="TextBox 289"/>
          <p:cNvSpPr txBox="1"/>
          <p:nvPr/>
        </p:nvSpPr>
        <p:spPr>
          <a:xfrm>
            <a:off x="1845082" y="5487298"/>
            <a:ext cx="133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Electrons</a:t>
            </a:r>
            <a:endParaRPr lang="en-US" dirty="0"/>
          </a:p>
        </p:txBody>
      </p:sp>
      <p:sp>
        <p:nvSpPr>
          <p:cNvPr id="291" name="Arc 290"/>
          <p:cNvSpPr/>
          <p:nvPr/>
        </p:nvSpPr>
        <p:spPr>
          <a:xfrm>
            <a:off x="2690446" y="4069793"/>
            <a:ext cx="352773" cy="1590266"/>
          </a:xfrm>
          <a:prstGeom prst="arc">
            <a:avLst>
              <a:gd name="adj1" fmla="val 619696"/>
              <a:gd name="adj2" fmla="val 5442176"/>
            </a:avLst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TextBox 292"/>
          <p:cNvSpPr txBox="1"/>
          <p:nvPr/>
        </p:nvSpPr>
        <p:spPr>
          <a:xfrm>
            <a:off x="90216" y="5871670"/>
            <a:ext cx="2484469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Carrier inversion</a:t>
            </a:r>
            <a:endParaRPr lang="en-US" sz="2800" baseline="-25000" dirty="0"/>
          </a:p>
        </p:txBody>
      </p:sp>
      <p:sp>
        <p:nvSpPr>
          <p:cNvPr id="294" name="Title 1"/>
          <p:cNvSpPr txBox="1">
            <a:spLocks/>
          </p:cNvSpPr>
          <p:nvPr/>
        </p:nvSpPr>
        <p:spPr>
          <a:xfrm>
            <a:off x="0" y="-1905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What happens when you apply V</a:t>
            </a:r>
            <a:r>
              <a:rPr lang="en-US" sz="3500" baseline="-25000" dirty="0">
                <a:latin typeface="Calibri" charset="0"/>
                <a:ea typeface="ＭＳ Ｐゴシック" charset="0"/>
                <a:cs typeface="ＭＳ Ｐゴシック" charset="0"/>
              </a:rPr>
              <a:t>G</a:t>
            </a:r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&gt;Threshold?</a:t>
            </a:r>
          </a:p>
        </p:txBody>
      </p:sp>
    </p:spTree>
    <p:extLst>
      <p:ext uri="{BB962C8B-B14F-4D97-AF65-F5344CB8AC3E}">
        <p14:creationId xmlns:p14="http://schemas.microsoft.com/office/powerpoint/2010/main" val="342213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207" y="1414474"/>
            <a:ext cx="497342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2599" y="1414474"/>
            <a:ext cx="1404913" cy="40147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57512" y="1414474"/>
            <a:ext cx="5339967" cy="4014788"/>
          </a:xfrm>
          <a:prstGeom prst="rect">
            <a:avLst/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3100383" y="1543061"/>
            <a:ext cx="5057768" cy="3557589"/>
            <a:chOff x="3100383" y="1214437"/>
            <a:chExt cx="5057768" cy="3557589"/>
          </a:xfrm>
        </p:grpSpPr>
        <p:sp>
          <p:nvSpPr>
            <p:cNvPr id="6" name="Oval 5"/>
            <p:cNvSpPr/>
            <p:nvPr/>
          </p:nvSpPr>
          <p:spPr>
            <a:xfrm>
              <a:off x="3100383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14727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0383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514727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0383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14727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100383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14727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00383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514727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100383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514727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00383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514727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100383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14727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29071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343415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29071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343415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929071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343415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929071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343415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929071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4343415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929071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343415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929071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343415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929071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343415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807734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5222078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807734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222078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4807734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5222078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4807734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5222078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4807734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5222078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807734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5222078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4807734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222078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807734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5222078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5697122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111466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5697122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6111466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5697122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111466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697122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6111466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697122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6111466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5697122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111466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697122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6111466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5697122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6111466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531143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694548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6531143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94548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6531143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94548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6531143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694548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531143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94548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6531143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694548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531143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694548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6531143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94548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740090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7815251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740090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7815251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740090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7815251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740090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7815251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740090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815251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40090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7815251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740090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7815251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740090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7815251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706508" y="1489550"/>
            <a:ext cx="403891" cy="3562940"/>
            <a:chOff x="2620040" y="1218892"/>
            <a:chExt cx="403891" cy="3562940"/>
          </a:xfrm>
        </p:grpSpPr>
        <p:sp>
          <p:nvSpPr>
            <p:cNvPr id="302" name="TextBox 301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550287" y="1489550"/>
            <a:ext cx="403891" cy="3562940"/>
            <a:chOff x="2620040" y="1218892"/>
            <a:chExt cx="403891" cy="3562940"/>
          </a:xfrm>
        </p:grpSpPr>
        <p:sp>
          <p:nvSpPr>
            <p:cNvPr id="320" name="TextBox 319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6962476" y="1526083"/>
            <a:ext cx="403891" cy="3562940"/>
            <a:chOff x="2620040" y="1218892"/>
            <a:chExt cx="403891" cy="3562940"/>
          </a:xfrm>
        </p:grpSpPr>
        <p:sp>
          <p:nvSpPr>
            <p:cNvPr id="329" name="TextBox 328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418452" y="1504653"/>
            <a:ext cx="403891" cy="3562940"/>
            <a:chOff x="2620040" y="1218892"/>
            <a:chExt cx="403891" cy="3562940"/>
          </a:xfrm>
        </p:grpSpPr>
        <p:sp>
          <p:nvSpPr>
            <p:cNvPr id="338" name="TextBox 337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7893587" y="1489550"/>
            <a:ext cx="403891" cy="3562940"/>
            <a:chOff x="2620040" y="1218892"/>
            <a:chExt cx="403891" cy="3562940"/>
          </a:xfrm>
        </p:grpSpPr>
        <p:sp>
          <p:nvSpPr>
            <p:cNvPr id="347" name="TextBox 34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990424" y="104514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1867346" y="1059486"/>
            <a:ext cx="9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Oxide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4686315" y="1065986"/>
            <a:ext cx="221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p-semiconductor</a:t>
            </a:r>
          </a:p>
        </p:txBody>
      </p:sp>
      <p:sp>
        <p:nvSpPr>
          <p:cNvPr id="358" name="Oval 357"/>
          <p:cNvSpPr/>
          <p:nvPr/>
        </p:nvSpPr>
        <p:spPr>
          <a:xfrm>
            <a:off x="417407" y="3686187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2" name="Straight Connector 361"/>
          <p:cNvCxnSpPr>
            <a:stCxn id="358" idx="4"/>
          </p:cNvCxnSpPr>
          <p:nvPr/>
        </p:nvCxnSpPr>
        <p:spPr>
          <a:xfrm flipH="1">
            <a:off x="671513" y="4186249"/>
            <a:ext cx="1222" cy="8662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417407" y="506759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 flipV="1">
            <a:off x="492385" y="5229225"/>
            <a:ext cx="358256" cy="505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612046" y="534353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flipV="1">
            <a:off x="670774" y="3229868"/>
            <a:ext cx="397590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58" idx="0"/>
          </p:cNvCxnSpPr>
          <p:nvPr/>
        </p:nvCxnSpPr>
        <p:spPr>
          <a:xfrm>
            <a:off x="670774" y="3214765"/>
            <a:ext cx="1961" cy="4714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1" name="Group 380"/>
          <p:cNvGrpSpPr/>
          <p:nvPr/>
        </p:nvGrpSpPr>
        <p:grpSpPr>
          <a:xfrm>
            <a:off x="8169446" y="5429262"/>
            <a:ext cx="510656" cy="828672"/>
            <a:chOff x="569807" y="4667262"/>
            <a:chExt cx="510656" cy="828672"/>
          </a:xfrm>
        </p:grpSpPr>
        <p:cxnSp>
          <p:nvCxnSpPr>
            <p:cNvPr id="377" name="Straight Connector 376"/>
            <p:cNvCxnSpPr>
              <a:stCxn id="382" idx="2"/>
            </p:cNvCxnSpPr>
            <p:nvPr/>
          </p:nvCxnSpPr>
          <p:spPr>
            <a:xfrm flipH="1">
              <a:off x="823913" y="4667262"/>
              <a:ext cx="1222" cy="53762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569807" y="5219993"/>
              <a:ext cx="51065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V="1">
              <a:off x="644785" y="5381625"/>
              <a:ext cx="358256" cy="50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64446" y="5495934"/>
              <a:ext cx="8804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Rectangle 381"/>
          <p:cNvSpPr/>
          <p:nvPr/>
        </p:nvSpPr>
        <p:spPr>
          <a:xfrm>
            <a:off x="8281899" y="1414474"/>
            <a:ext cx="285750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/>
          <p:cNvSpPr txBox="1"/>
          <p:nvPr/>
        </p:nvSpPr>
        <p:spPr>
          <a:xfrm>
            <a:off x="442912" y="3700461"/>
            <a:ext cx="41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314325" y="34769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19599" y="2727803"/>
            <a:ext cx="11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  <a:r>
              <a:rPr lang="en-US" dirty="0"/>
              <a:t>=0.8 V</a:t>
            </a:r>
            <a:endParaRPr lang="en-US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9231" y="1430468"/>
            <a:ext cx="315829" cy="3690534"/>
            <a:chOff x="1365431" y="1430468"/>
            <a:chExt cx="315829" cy="3690534"/>
          </a:xfrm>
        </p:grpSpPr>
        <p:sp>
          <p:nvSpPr>
            <p:cNvPr id="5" name="TextBox 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1288560" y="1618964"/>
            <a:ext cx="315829" cy="3690534"/>
            <a:chOff x="1365431" y="1430468"/>
            <a:chExt cx="315829" cy="3690534"/>
          </a:xfrm>
        </p:grpSpPr>
        <p:sp>
          <p:nvSpPr>
            <p:cNvPr id="251" name="TextBox 250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288560" y="1771364"/>
            <a:ext cx="315829" cy="3690534"/>
            <a:chOff x="1365431" y="1430468"/>
            <a:chExt cx="315829" cy="3690534"/>
          </a:xfrm>
        </p:grpSpPr>
        <p:sp>
          <p:nvSpPr>
            <p:cNvPr id="257" name="TextBox 256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67" name="Straight Arrow Connector 366"/>
          <p:cNvCxnSpPr/>
          <p:nvPr/>
        </p:nvCxnSpPr>
        <p:spPr>
          <a:xfrm>
            <a:off x="2957512" y="5778500"/>
            <a:ext cx="2682446" cy="492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3051496" y="582778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 (Depletion width)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2949656" y="1414474"/>
            <a:ext cx="2690302" cy="401478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1301260" y="1542764"/>
            <a:ext cx="315829" cy="3690534"/>
            <a:chOff x="1365431" y="1430468"/>
            <a:chExt cx="315829" cy="3690534"/>
          </a:xfrm>
        </p:grpSpPr>
        <p:sp>
          <p:nvSpPr>
            <p:cNvPr id="265" name="TextBox 26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1313960" y="1796764"/>
            <a:ext cx="315829" cy="3690534"/>
            <a:chOff x="1365431" y="1430468"/>
            <a:chExt cx="315829" cy="3690534"/>
          </a:xfrm>
        </p:grpSpPr>
        <p:sp>
          <p:nvSpPr>
            <p:cNvPr id="372" name="TextBox 371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2906117" y="1305054"/>
            <a:ext cx="270945" cy="3690534"/>
            <a:chOff x="1365431" y="1430468"/>
            <a:chExt cx="270945" cy="3690534"/>
          </a:xfrm>
        </p:grpSpPr>
        <p:sp>
          <p:nvSpPr>
            <p:cNvPr id="224" name="TextBox 223"/>
            <p:cNvSpPr txBox="1"/>
            <p:nvPr/>
          </p:nvSpPr>
          <p:spPr>
            <a:xfrm>
              <a:off x="1377635" y="143046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365431" y="192854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1366948" y="242675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1373601" y="281943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378023" y="331750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379540" y="381571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368449" y="4253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1381178" y="475167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  <p:grpSp>
        <p:nvGrpSpPr>
          <p:cNvPr id="232" name="Group 231"/>
          <p:cNvGrpSpPr/>
          <p:nvPr/>
        </p:nvGrpSpPr>
        <p:grpSpPr>
          <a:xfrm>
            <a:off x="1242646" y="1695164"/>
            <a:ext cx="315829" cy="3690534"/>
            <a:chOff x="1365431" y="1430468"/>
            <a:chExt cx="315829" cy="3690534"/>
          </a:xfrm>
        </p:grpSpPr>
        <p:sp>
          <p:nvSpPr>
            <p:cNvPr id="233" name="TextBox 232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2917839" y="1457454"/>
            <a:ext cx="270945" cy="3690534"/>
            <a:chOff x="1365431" y="1430468"/>
            <a:chExt cx="270945" cy="3690534"/>
          </a:xfrm>
        </p:grpSpPr>
        <p:sp>
          <p:nvSpPr>
            <p:cNvPr id="255" name="TextBox 254"/>
            <p:cNvSpPr txBox="1"/>
            <p:nvPr/>
          </p:nvSpPr>
          <p:spPr>
            <a:xfrm>
              <a:off x="1377635" y="143046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1365431" y="192854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1366948" y="242675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1373601" y="281943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1378023" y="331750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1379540" y="381571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1368449" y="4253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1381178" y="475167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  <p:grpSp>
        <p:nvGrpSpPr>
          <p:cNvPr id="281" name="Group 280"/>
          <p:cNvGrpSpPr/>
          <p:nvPr/>
        </p:nvGrpSpPr>
        <p:grpSpPr>
          <a:xfrm>
            <a:off x="1343271" y="1878824"/>
            <a:ext cx="315829" cy="3690534"/>
            <a:chOff x="1365431" y="1430468"/>
            <a:chExt cx="315829" cy="3690534"/>
          </a:xfrm>
        </p:grpSpPr>
        <p:sp>
          <p:nvSpPr>
            <p:cNvPr id="282" name="TextBox 281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90" name="Group 289"/>
          <p:cNvGrpSpPr/>
          <p:nvPr/>
        </p:nvGrpSpPr>
        <p:grpSpPr>
          <a:xfrm>
            <a:off x="1267070" y="1837792"/>
            <a:ext cx="315829" cy="3690534"/>
            <a:chOff x="1365431" y="1430468"/>
            <a:chExt cx="315829" cy="3690534"/>
          </a:xfrm>
        </p:grpSpPr>
        <p:sp>
          <p:nvSpPr>
            <p:cNvPr id="291" name="TextBox 290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99" name="Group 298"/>
          <p:cNvGrpSpPr/>
          <p:nvPr/>
        </p:nvGrpSpPr>
        <p:grpSpPr>
          <a:xfrm>
            <a:off x="1313961" y="1550578"/>
            <a:ext cx="315829" cy="3690534"/>
            <a:chOff x="1365431" y="1430468"/>
            <a:chExt cx="315829" cy="3690534"/>
          </a:xfrm>
        </p:grpSpPr>
        <p:sp>
          <p:nvSpPr>
            <p:cNvPr id="300" name="TextBox 299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2911978" y="1609854"/>
            <a:ext cx="270945" cy="3690534"/>
            <a:chOff x="1365431" y="1430468"/>
            <a:chExt cx="270945" cy="3690534"/>
          </a:xfrm>
        </p:grpSpPr>
        <p:sp>
          <p:nvSpPr>
            <p:cNvPr id="318" name="TextBox 317"/>
            <p:cNvSpPr txBox="1"/>
            <p:nvPr/>
          </p:nvSpPr>
          <p:spPr>
            <a:xfrm>
              <a:off x="1377635" y="143046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1365431" y="192854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390" name="TextBox 389"/>
            <p:cNvSpPr txBox="1"/>
            <p:nvPr/>
          </p:nvSpPr>
          <p:spPr>
            <a:xfrm>
              <a:off x="1366948" y="242675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391" name="TextBox 390"/>
            <p:cNvSpPr txBox="1"/>
            <p:nvPr/>
          </p:nvSpPr>
          <p:spPr>
            <a:xfrm>
              <a:off x="1373601" y="281943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392" name="TextBox 391"/>
            <p:cNvSpPr txBox="1"/>
            <p:nvPr/>
          </p:nvSpPr>
          <p:spPr>
            <a:xfrm>
              <a:off x="1378023" y="331750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1379540" y="381571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1368449" y="4253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395" name="TextBox 394"/>
            <p:cNvSpPr txBox="1"/>
            <p:nvPr/>
          </p:nvSpPr>
          <p:spPr>
            <a:xfrm>
              <a:off x="1381178" y="475167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  <p:grpSp>
        <p:nvGrpSpPr>
          <p:cNvPr id="396" name="Group 395"/>
          <p:cNvGrpSpPr/>
          <p:nvPr/>
        </p:nvGrpSpPr>
        <p:grpSpPr>
          <a:xfrm>
            <a:off x="2888531" y="1762254"/>
            <a:ext cx="270945" cy="3690534"/>
            <a:chOff x="1365431" y="1430468"/>
            <a:chExt cx="270945" cy="3690534"/>
          </a:xfrm>
        </p:grpSpPr>
        <p:sp>
          <p:nvSpPr>
            <p:cNvPr id="397" name="TextBox 396"/>
            <p:cNvSpPr txBox="1"/>
            <p:nvPr/>
          </p:nvSpPr>
          <p:spPr>
            <a:xfrm>
              <a:off x="1377635" y="143046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1365431" y="192854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399" name="TextBox 398"/>
            <p:cNvSpPr txBox="1"/>
            <p:nvPr/>
          </p:nvSpPr>
          <p:spPr>
            <a:xfrm>
              <a:off x="1366948" y="242675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00" name="TextBox 399"/>
            <p:cNvSpPr txBox="1"/>
            <p:nvPr/>
          </p:nvSpPr>
          <p:spPr>
            <a:xfrm>
              <a:off x="1373601" y="281943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01" name="TextBox 400"/>
            <p:cNvSpPr txBox="1"/>
            <p:nvPr/>
          </p:nvSpPr>
          <p:spPr>
            <a:xfrm>
              <a:off x="1378023" y="331750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1379540" y="381571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03" name="TextBox 402"/>
            <p:cNvSpPr txBox="1"/>
            <p:nvPr/>
          </p:nvSpPr>
          <p:spPr>
            <a:xfrm>
              <a:off x="1368449" y="4253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04" name="TextBox 403"/>
            <p:cNvSpPr txBox="1"/>
            <p:nvPr/>
          </p:nvSpPr>
          <p:spPr>
            <a:xfrm>
              <a:off x="1381178" y="475167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  <p:grpSp>
        <p:nvGrpSpPr>
          <p:cNvPr id="405" name="Group 404"/>
          <p:cNvGrpSpPr/>
          <p:nvPr/>
        </p:nvGrpSpPr>
        <p:grpSpPr>
          <a:xfrm>
            <a:off x="2900253" y="1650883"/>
            <a:ext cx="270945" cy="3690534"/>
            <a:chOff x="1365431" y="1430468"/>
            <a:chExt cx="270945" cy="3690534"/>
          </a:xfrm>
        </p:grpSpPr>
        <p:sp>
          <p:nvSpPr>
            <p:cNvPr id="406" name="TextBox 405"/>
            <p:cNvSpPr txBox="1"/>
            <p:nvPr/>
          </p:nvSpPr>
          <p:spPr>
            <a:xfrm>
              <a:off x="1377635" y="143046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1365431" y="1928541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1366948" y="242675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09" name="TextBox 408"/>
            <p:cNvSpPr txBox="1"/>
            <p:nvPr/>
          </p:nvSpPr>
          <p:spPr>
            <a:xfrm>
              <a:off x="1373601" y="281943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10" name="TextBox 409"/>
            <p:cNvSpPr txBox="1"/>
            <p:nvPr/>
          </p:nvSpPr>
          <p:spPr>
            <a:xfrm>
              <a:off x="1378023" y="3317503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11" name="TextBox 410"/>
            <p:cNvSpPr txBox="1"/>
            <p:nvPr/>
          </p:nvSpPr>
          <p:spPr>
            <a:xfrm>
              <a:off x="1379540" y="3815714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12" name="TextBox 411"/>
            <p:cNvSpPr txBox="1"/>
            <p:nvPr/>
          </p:nvSpPr>
          <p:spPr>
            <a:xfrm>
              <a:off x="1368449" y="4253597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  <p:sp>
          <p:nvSpPr>
            <p:cNvPr id="413" name="TextBox 412"/>
            <p:cNvSpPr txBox="1"/>
            <p:nvPr/>
          </p:nvSpPr>
          <p:spPr>
            <a:xfrm>
              <a:off x="1381178" y="475167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-</a:t>
              </a:r>
            </a:p>
          </p:txBody>
        </p:sp>
      </p:grpSp>
      <p:sp>
        <p:nvSpPr>
          <p:cNvPr id="414" name="TextBox 413"/>
          <p:cNvSpPr txBox="1"/>
          <p:nvPr/>
        </p:nvSpPr>
        <p:spPr>
          <a:xfrm>
            <a:off x="1845082" y="5487298"/>
            <a:ext cx="133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Electrons</a:t>
            </a:r>
            <a:endParaRPr lang="en-US" dirty="0"/>
          </a:p>
        </p:txBody>
      </p:sp>
      <p:sp>
        <p:nvSpPr>
          <p:cNvPr id="415" name="Arc 414"/>
          <p:cNvSpPr/>
          <p:nvPr/>
        </p:nvSpPr>
        <p:spPr>
          <a:xfrm>
            <a:off x="2690446" y="4069793"/>
            <a:ext cx="352773" cy="1590266"/>
          </a:xfrm>
          <a:prstGeom prst="arc">
            <a:avLst>
              <a:gd name="adj1" fmla="val 619696"/>
              <a:gd name="adj2" fmla="val 5442176"/>
            </a:avLst>
          </a:prstGeom>
          <a:ln w="1270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TextBox 416"/>
          <p:cNvSpPr txBox="1"/>
          <p:nvPr/>
        </p:nvSpPr>
        <p:spPr>
          <a:xfrm>
            <a:off x="90216" y="5871670"/>
            <a:ext cx="2484469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Carrier inversion</a:t>
            </a:r>
            <a:endParaRPr lang="en-US" sz="2800" baseline="-25000" dirty="0"/>
          </a:p>
        </p:txBody>
      </p:sp>
      <p:sp>
        <p:nvSpPr>
          <p:cNvPr id="418" name="Title 1"/>
          <p:cNvSpPr txBox="1">
            <a:spLocks/>
          </p:cNvSpPr>
          <p:nvPr/>
        </p:nvSpPr>
        <p:spPr>
          <a:xfrm>
            <a:off x="0" y="-1905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What happens when you apply V</a:t>
            </a:r>
            <a:r>
              <a:rPr lang="en-US" sz="3500" baseline="-25000" dirty="0">
                <a:latin typeface="Calibri" charset="0"/>
                <a:ea typeface="ＭＳ Ｐゴシック" charset="0"/>
                <a:cs typeface="ＭＳ Ｐゴシック" charset="0"/>
              </a:rPr>
              <a:t>G</a:t>
            </a:r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&gt;Threshold?</a:t>
            </a:r>
          </a:p>
        </p:txBody>
      </p:sp>
    </p:spTree>
    <p:extLst>
      <p:ext uri="{BB962C8B-B14F-4D97-AF65-F5344CB8AC3E}">
        <p14:creationId xmlns:p14="http://schemas.microsoft.com/office/powerpoint/2010/main" val="148650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 idx="4294967295"/>
          </p:nvPr>
        </p:nvSpPr>
        <p:spPr>
          <a:xfrm>
            <a:off x="457200" y="-190500"/>
            <a:ext cx="8229600" cy="1143000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How to </a:t>
            </a:r>
            <a:r>
              <a:rPr lang="en-US" sz="3500">
                <a:latin typeface="Calibri" charset="0"/>
                <a:ea typeface="ＭＳ Ｐゴシック" charset="0"/>
                <a:cs typeface="ＭＳ Ｐゴシック" charset="0"/>
              </a:rPr>
              <a:t>create inversion?</a:t>
            </a:r>
            <a:endParaRPr lang="en-US" sz="35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1981200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38200" y="3200400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4" name="TextBox 6"/>
          <p:cNvSpPr txBox="1">
            <a:spLocks noChangeArrowheads="1"/>
          </p:cNvSpPr>
          <p:nvPr/>
        </p:nvSpPr>
        <p:spPr bwMode="auto">
          <a:xfrm>
            <a:off x="2895600" y="18288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c</a:t>
            </a:r>
            <a:endParaRPr lang="en-US" sz="1800" baseline="-25000" dirty="0"/>
          </a:p>
        </p:txBody>
      </p:sp>
      <p:sp>
        <p:nvSpPr>
          <p:cNvPr id="25605" name="TextBox 7"/>
          <p:cNvSpPr txBox="1">
            <a:spLocks noChangeArrowheads="1"/>
          </p:cNvSpPr>
          <p:nvPr/>
        </p:nvSpPr>
        <p:spPr bwMode="auto">
          <a:xfrm>
            <a:off x="2895600" y="2971800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v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9600" y="2286000"/>
            <a:ext cx="29718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3505200" y="2133600"/>
            <a:ext cx="433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E</a:t>
            </a:r>
            <a:r>
              <a:rPr lang="en-US" sz="1800" baseline="-25000" dirty="0"/>
              <a:t>F</a:t>
            </a:r>
            <a:endParaRPr lang="en-US" sz="1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0" y="1979612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0" y="3198812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0" name="TextBox 13"/>
          <p:cNvSpPr txBox="1">
            <a:spLocks noChangeArrowheads="1"/>
          </p:cNvSpPr>
          <p:nvPr/>
        </p:nvSpPr>
        <p:spPr bwMode="auto">
          <a:xfrm>
            <a:off x="7391400" y="1827212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c</a:t>
            </a:r>
          </a:p>
        </p:txBody>
      </p:sp>
      <p:sp>
        <p:nvSpPr>
          <p:cNvPr id="25611" name="TextBox 14"/>
          <p:cNvSpPr txBox="1">
            <a:spLocks noChangeArrowheads="1"/>
          </p:cNvSpPr>
          <p:nvPr/>
        </p:nvSpPr>
        <p:spPr bwMode="auto">
          <a:xfrm>
            <a:off x="7391400" y="2970212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v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029200" y="2970212"/>
            <a:ext cx="29718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3" name="TextBox 16"/>
          <p:cNvSpPr txBox="1">
            <a:spLocks noChangeArrowheads="1"/>
          </p:cNvSpPr>
          <p:nvPr/>
        </p:nvSpPr>
        <p:spPr bwMode="auto">
          <a:xfrm>
            <a:off x="7924800" y="2741612"/>
            <a:ext cx="433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F</a:t>
            </a:r>
            <a:endParaRPr lang="en-US" sz="1800"/>
          </a:p>
        </p:txBody>
      </p:sp>
      <p:graphicFrame>
        <p:nvGraphicFramePr>
          <p:cNvPr id="256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51344"/>
              </p:ext>
            </p:extLst>
          </p:nvPr>
        </p:nvGraphicFramePr>
        <p:xfrm>
          <a:off x="588963" y="3895725"/>
          <a:ext cx="21082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3" imgW="1054100" imgH="241300" progId="Equation.3">
                  <p:embed/>
                </p:oleObj>
              </mc:Choice>
              <mc:Fallback>
                <p:oleObj name="Equation" r:id="rId3" imgW="1054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3895725"/>
                        <a:ext cx="21082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030214"/>
              </p:ext>
            </p:extLst>
          </p:nvPr>
        </p:nvGraphicFramePr>
        <p:xfrm>
          <a:off x="5308600" y="3998912"/>
          <a:ext cx="21590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5" imgW="1079032" imgH="241195" progId="Equation.3">
                  <p:embed/>
                </p:oleObj>
              </mc:Choice>
              <mc:Fallback>
                <p:oleObj name="Equation" r:id="rId5" imgW="1079032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3998912"/>
                        <a:ext cx="21590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6" name="TextBox 20"/>
          <p:cNvSpPr txBox="1">
            <a:spLocks noChangeArrowheads="1"/>
          </p:cNvSpPr>
          <p:nvPr/>
        </p:nvSpPr>
        <p:spPr bwMode="auto">
          <a:xfrm>
            <a:off x="512763" y="4505325"/>
            <a:ext cx="3581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The closer the Fermi level is to the conduction band, the larger is the number of electrons</a:t>
            </a:r>
          </a:p>
        </p:txBody>
      </p:sp>
      <p:sp>
        <p:nvSpPr>
          <p:cNvPr id="25617" name="TextBox 21"/>
          <p:cNvSpPr txBox="1">
            <a:spLocks noChangeArrowheads="1"/>
          </p:cNvSpPr>
          <p:nvPr/>
        </p:nvSpPr>
        <p:spPr bwMode="auto">
          <a:xfrm>
            <a:off x="5156200" y="4532312"/>
            <a:ext cx="3581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The closer the Fermi level is to the valence band, the larger is the number of holes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38200" y="2563811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2990848" y="2352680"/>
            <a:ext cx="372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E</a:t>
            </a:r>
            <a:r>
              <a:rPr lang="en-US" sz="1800" baseline="-25000" dirty="0" err="1"/>
              <a:t>i</a:t>
            </a:r>
            <a:endParaRPr lang="en-US" sz="1800" baseline="-250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308600" y="2529714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7461248" y="2318583"/>
            <a:ext cx="372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i</a:t>
            </a:r>
            <a:endParaRPr lang="en-US" sz="1800" baseline="-25000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1157287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n-type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80373" y="12662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p-type</a:t>
            </a:r>
          </a:p>
        </p:txBody>
      </p:sp>
    </p:spTree>
    <p:extLst>
      <p:ext uri="{BB962C8B-B14F-4D97-AF65-F5344CB8AC3E}">
        <p14:creationId xmlns:p14="http://schemas.microsoft.com/office/powerpoint/2010/main" val="209993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3265029" y="1945884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3265029" y="4252697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>
            <a:spLocks noChangeArrowheads="1"/>
          </p:cNvSpPr>
          <p:nvPr/>
        </p:nvSpPr>
        <p:spPr bwMode="auto">
          <a:xfrm>
            <a:off x="5322429" y="1793484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c</a:t>
            </a: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5322429" y="4024097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v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909429" y="3625422"/>
            <a:ext cx="29718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5881229" y="3451803"/>
            <a:ext cx="433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F</a:t>
            </a:r>
            <a:endParaRPr lang="en-US" sz="1800"/>
          </a:p>
        </p:txBody>
      </p:sp>
      <p:cxnSp>
        <p:nvCxnSpPr>
          <p:cNvPr id="8" name="Straight Connector 7"/>
          <p:cNvCxnSpPr/>
          <p:nvPr/>
        </p:nvCxnSpPr>
        <p:spPr>
          <a:xfrm>
            <a:off x="3265029" y="3012249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417677" y="2801118"/>
            <a:ext cx="372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i</a:t>
            </a:r>
            <a:endParaRPr lang="en-US" sz="1800" baseline="-250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7200" y="-190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latin typeface="Calibri" charset="0"/>
                <a:ea typeface="ＭＳ Ｐゴシック" charset="0"/>
                <a:cs typeface="ＭＳ Ｐゴシック" charset="0"/>
              </a:rPr>
              <a:t>How to create inversion?</a:t>
            </a:r>
            <a:endParaRPr lang="en-US" sz="35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2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601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601 " pathEditMode="relative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601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601 " pathEditMode="relative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601 " pathEditMode="relative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5601 " pathEditMode="relative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188256" y="1883891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188256" y="4190704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>
            <a:spLocks noChangeArrowheads="1"/>
          </p:cNvSpPr>
          <p:nvPr/>
        </p:nvSpPr>
        <p:spPr bwMode="auto">
          <a:xfrm>
            <a:off x="3245656" y="1731491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c</a:t>
            </a: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3245656" y="3962104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v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2656" y="3535416"/>
            <a:ext cx="7520930" cy="280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6"/>
          <p:cNvSpPr txBox="1">
            <a:spLocks noChangeArrowheads="1"/>
          </p:cNvSpPr>
          <p:nvPr/>
        </p:nvSpPr>
        <p:spPr bwMode="auto">
          <a:xfrm>
            <a:off x="8353586" y="3389810"/>
            <a:ext cx="433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F</a:t>
            </a:r>
            <a:endParaRPr lang="en-US" sz="1800"/>
          </a:p>
        </p:txBody>
      </p:sp>
      <p:cxnSp>
        <p:nvCxnSpPr>
          <p:cNvPr id="8" name="Straight Connector 7"/>
          <p:cNvCxnSpPr/>
          <p:nvPr/>
        </p:nvCxnSpPr>
        <p:spPr>
          <a:xfrm>
            <a:off x="1188256" y="2950256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340904" y="2739125"/>
            <a:ext cx="372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i</a:t>
            </a:r>
            <a:endParaRPr lang="en-US" sz="1800" baseline="-25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33233" y="2950256"/>
            <a:ext cx="0" cy="6244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71553" y="308086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qψ</a:t>
            </a:r>
            <a:r>
              <a:rPr lang="en-US" baseline="-25000" dirty="0" err="1"/>
              <a:t>B</a:t>
            </a:r>
            <a:endParaRPr lang="en-US" baseline="-25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027997" y="3095954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27997" y="5402767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7085397" y="2943554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c</a:t>
            </a:r>
          </a:p>
        </p:txBody>
      </p:sp>
      <p:sp>
        <p:nvSpPr>
          <p:cNvPr id="17" name="TextBox 14"/>
          <p:cNvSpPr txBox="1">
            <a:spLocks noChangeArrowheads="1"/>
          </p:cNvSpPr>
          <p:nvPr/>
        </p:nvSpPr>
        <p:spPr bwMode="auto">
          <a:xfrm>
            <a:off x="7085397" y="5174167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v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027997" y="4162319"/>
            <a:ext cx="2133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180645" y="3951188"/>
            <a:ext cx="372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i</a:t>
            </a:r>
            <a:endParaRPr lang="en-US" sz="1800" baseline="-250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322953" y="3511356"/>
            <a:ext cx="0" cy="6244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42002" y="3598133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qψ</a:t>
            </a:r>
            <a:r>
              <a:rPr lang="en-US" baseline="-25000" dirty="0" err="1"/>
              <a:t>B</a:t>
            </a:r>
            <a:endParaRPr lang="en-US" baseline="-250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903542" y="1794737"/>
            <a:ext cx="34191" cy="130032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37733" y="218991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2ψ</a:t>
            </a:r>
            <a:r>
              <a:rPr lang="en-US" baseline="-25000" dirty="0"/>
              <a:t>B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53279" y="978123"/>
            <a:ext cx="80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23741" y="951056"/>
            <a:ext cx="137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Threshold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-190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latin typeface="Calibri" charset="0"/>
                <a:ea typeface="ＭＳ Ｐゴシック" charset="0"/>
                <a:cs typeface="ＭＳ Ｐゴシック" charset="0"/>
              </a:rPr>
              <a:t>How to create inversion?</a:t>
            </a:r>
            <a:endParaRPr lang="en-US" sz="35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2873" y="4683759"/>
            <a:ext cx="4104364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semiconductor needs to a voltage/electrostatic potential=2qψ</a:t>
            </a:r>
            <a:r>
              <a:rPr lang="en-US" sz="2800" baseline="-25000" dirty="0"/>
              <a:t>B </a:t>
            </a:r>
            <a:r>
              <a:rPr lang="en-US" sz="2800" dirty="0"/>
              <a:t>for carrier inversion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75855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1" grpId="0"/>
      <p:bldP spid="23" grpId="0"/>
      <p:bldP spid="30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3" y="1447692"/>
            <a:ext cx="7886700" cy="5016500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457200" y="-190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Electrostatics of MOS Capacitors</a:t>
            </a:r>
          </a:p>
        </p:txBody>
      </p:sp>
    </p:spTree>
    <p:extLst>
      <p:ext uri="{BB962C8B-B14F-4D97-AF65-F5344CB8AC3E}">
        <p14:creationId xmlns:p14="http://schemas.microsoft.com/office/powerpoint/2010/main" val="539335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98600"/>
            <a:ext cx="6705600" cy="38608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190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Electrostatics of MOS Capacitors</a:t>
            </a:r>
          </a:p>
        </p:txBody>
      </p:sp>
    </p:spTree>
    <p:extLst>
      <p:ext uri="{BB962C8B-B14F-4D97-AF65-F5344CB8AC3E}">
        <p14:creationId xmlns:p14="http://schemas.microsoft.com/office/powerpoint/2010/main" val="70661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92" y="2028448"/>
            <a:ext cx="6375400" cy="28321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-190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>
                <a:latin typeface="Calibri" charset="0"/>
                <a:ea typeface="ＭＳ Ｐゴシック" charset="0"/>
                <a:cs typeface="ＭＳ Ｐゴシック" charset="0"/>
              </a:rPr>
              <a:t>Band Diagram with VG=0</a:t>
            </a:r>
            <a:endParaRPr lang="en-US" sz="35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609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092200"/>
            <a:ext cx="6565900" cy="4673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-190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Band Diagram with an applied VG</a:t>
            </a:r>
          </a:p>
        </p:txBody>
      </p:sp>
    </p:spTree>
    <p:extLst>
      <p:ext uri="{BB962C8B-B14F-4D97-AF65-F5344CB8AC3E}">
        <p14:creationId xmlns:p14="http://schemas.microsoft.com/office/powerpoint/2010/main" val="52207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43387" y="227162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Modern Semiconductor Devices for Integrated Circuits</a:t>
            </a:r>
            <a:endParaRPr lang="en-US" dirty="0">
              <a:solidFill>
                <a:srgbClr val="555555"/>
              </a:solidFill>
              <a:latin typeface="Arial" charset="0"/>
            </a:endParaRPr>
          </a:p>
          <a:p>
            <a:endParaRPr lang="en-US" b="1" dirty="0">
              <a:solidFill>
                <a:srgbClr val="555555"/>
              </a:solidFill>
              <a:latin typeface="Arial" charset="0"/>
            </a:endParaRPr>
          </a:p>
          <a:p>
            <a:r>
              <a:rPr lang="en-US" b="1" dirty="0">
                <a:solidFill>
                  <a:srgbClr val="555555"/>
                </a:solidFill>
                <a:latin typeface="Arial" charset="0"/>
              </a:rPr>
              <a:t>Chapter 5: Section 5.3, 5.4, 5.5</a:t>
            </a:r>
            <a:endParaRPr lang="en-US" b="1" dirty="0">
              <a:solidFill>
                <a:srgbClr val="111111"/>
              </a:solidFill>
              <a:latin typeface="Arial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-1680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Reference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F5F660-9A09-0A4F-9F8F-14E7E218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79175"/>
            <a:ext cx="3634471" cy="46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4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50" y="819150"/>
            <a:ext cx="6413500" cy="5219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804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00100"/>
            <a:ext cx="6515100" cy="5257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1477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819150"/>
            <a:ext cx="6477000" cy="5219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9916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844550"/>
            <a:ext cx="6388100" cy="51689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9814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857250"/>
            <a:ext cx="6337300" cy="5143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4911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857250"/>
            <a:ext cx="6464300" cy="5143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7191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869950"/>
            <a:ext cx="6311900" cy="51181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1291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857250"/>
            <a:ext cx="6502400" cy="51435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88140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863600"/>
            <a:ext cx="6477000" cy="513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94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69950"/>
            <a:ext cx="6515100" cy="5118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971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-1680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1062" y="968188"/>
            <a:ext cx="587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Recorded lecture available at </a:t>
            </a:r>
            <a:r>
              <a:rPr lang="en-US" u="sng" dirty="0">
                <a:hlinkClick r:id="rId2"/>
              </a:rPr>
              <a:t>https://youtu.be</a:t>
            </a:r>
            <a:r>
              <a:rPr lang="en-US" u="sng">
                <a:hlinkClick r:id="rId2"/>
              </a:rPr>
              <a:t>/ZZuaSS0sfw8</a:t>
            </a:r>
            <a:r>
              <a:rPr lang="en-US" u="sng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0" name="Oval 9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838200"/>
            <a:ext cx="6565900" cy="5181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2080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85640" y="142284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3082525" y="142283"/>
            <a:ext cx="197656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878463" y="139703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921688" y="-18313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4062" y="-121143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5152" y="-121143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2074876" cy="4075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8043195" y="418450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789828" y="741855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864806" y="903487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84467" y="1017796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flipH="1">
            <a:off x="7351043" y="148629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7559054" y="388478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819150"/>
            <a:ext cx="6375400" cy="52197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3257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60" y="1553382"/>
            <a:ext cx="6108700" cy="4991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0" y="1013741"/>
            <a:ext cx="4091553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flipH="1">
            <a:off x="2540084" y="1013740"/>
            <a:ext cx="393197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2336023" y="1011160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79248" y="64182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1622" y="641828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2712" y="641828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9" name="Oval 8"/>
          <p:cNvSpPr/>
          <p:nvPr/>
        </p:nvSpPr>
        <p:spPr>
          <a:xfrm>
            <a:off x="650188" y="1113250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903555" y="1613312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0188" y="1936717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25166" y="2098349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44827" y="2212658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68623" y="937770"/>
            <a:ext cx="1482859" cy="150924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81262" y="872507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5693" y="1127524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7106" y="903980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7500755" y="1289907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47388" y="1613312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322366" y="1774944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42027" y="1889253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flipH="1">
            <a:off x="6808603" y="1020086"/>
            <a:ext cx="19765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7016614" y="1259935"/>
            <a:ext cx="513456" cy="2997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3"/>
          <p:cNvSpPr txBox="1">
            <a:spLocks noChangeArrowheads="1"/>
          </p:cNvSpPr>
          <p:nvPr/>
        </p:nvSpPr>
        <p:spPr bwMode="auto">
          <a:xfrm>
            <a:off x="7419627" y="3342492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c</a:t>
            </a:r>
            <a:endParaRPr lang="en-US" sz="1800" baseline="-25000" dirty="0"/>
          </a:p>
        </p:txBody>
      </p:sp>
      <p:sp>
        <p:nvSpPr>
          <p:cNvPr id="25" name="TextBox 14"/>
          <p:cNvSpPr txBox="1">
            <a:spLocks noChangeArrowheads="1"/>
          </p:cNvSpPr>
          <p:nvPr/>
        </p:nvSpPr>
        <p:spPr bwMode="auto">
          <a:xfrm>
            <a:off x="6798296" y="4314056"/>
            <a:ext cx="41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v</a:t>
            </a:r>
          </a:p>
        </p:txBody>
      </p:sp>
      <p:sp>
        <p:nvSpPr>
          <p:cNvPr id="26" name="TextBox 16"/>
          <p:cNvSpPr txBox="1">
            <a:spLocks noChangeArrowheads="1"/>
          </p:cNvSpPr>
          <p:nvPr/>
        </p:nvSpPr>
        <p:spPr bwMode="auto">
          <a:xfrm>
            <a:off x="7441210" y="4129112"/>
            <a:ext cx="4333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E</a:t>
            </a:r>
            <a:r>
              <a:rPr lang="en-US" sz="1800" baseline="-25000">
                <a:solidFill>
                  <a:srgbClr val="FF0000"/>
                </a:solidFill>
              </a:rPr>
              <a:t>F</a:t>
            </a: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7441481" y="3759780"/>
            <a:ext cx="372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E</a:t>
            </a:r>
            <a:r>
              <a:rPr lang="en-US" sz="1800" baseline="-25000"/>
              <a:t>i</a:t>
            </a:r>
            <a:endParaRPr lang="en-US" sz="1800" baseline="-25000" dirty="0"/>
          </a:p>
        </p:txBody>
      </p:sp>
      <p:sp>
        <p:nvSpPr>
          <p:cNvPr id="28" name="TextBox 16"/>
          <p:cNvSpPr txBox="1">
            <a:spLocks noChangeArrowheads="1"/>
          </p:cNvSpPr>
          <p:nvPr/>
        </p:nvSpPr>
        <p:spPr bwMode="auto">
          <a:xfrm>
            <a:off x="1602942" y="4314056"/>
            <a:ext cx="9108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FF0000"/>
                </a:solidFill>
              </a:rPr>
              <a:t>E</a:t>
            </a:r>
            <a:r>
              <a:rPr lang="en-US" sz="1800" baseline="-25000" dirty="0">
                <a:solidFill>
                  <a:srgbClr val="FF0000"/>
                </a:solidFill>
              </a:rPr>
              <a:t>F(metal)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5616" y="5678175"/>
            <a:ext cx="64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G</a:t>
            </a:r>
            <a:r>
              <a:rPr lang="en-US" dirty="0"/>
              <a:t>=0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-190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Band Diagram of MOS Capacitors</a:t>
            </a:r>
          </a:p>
        </p:txBody>
      </p:sp>
    </p:spTree>
    <p:extLst>
      <p:ext uri="{BB962C8B-B14F-4D97-AF65-F5344CB8AC3E}">
        <p14:creationId xmlns:p14="http://schemas.microsoft.com/office/powerpoint/2010/main" val="1525193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876300"/>
            <a:ext cx="63627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7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844550"/>
            <a:ext cx="63627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8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825500"/>
            <a:ext cx="62738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1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869950"/>
            <a:ext cx="63246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6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863600"/>
            <a:ext cx="6197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9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38200"/>
            <a:ext cx="6248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21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831850"/>
            <a:ext cx="61976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0025" y="-2095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/>
              <a:t>MOSFET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84" y="1124367"/>
            <a:ext cx="3771233" cy="32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2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863600"/>
            <a:ext cx="6362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58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38200"/>
            <a:ext cx="6172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62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825500"/>
            <a:ext cx="63119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5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838200"/>
            <a:ext cx="6197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08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32562" y="171212"/>
            <a:ext cx="4351081" cy="539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593762" y="171211"/>
            <a:ext cx="438801" cy="53964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2045689" y="171212"/>
            <a:ext cx="548976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32926" y="-76717"/>
            <a:ext cx="144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p-semi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95299" y="-92215"/>
            <a:ext cx="1045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2795" y="-109631"/>
            <a:ext cx="72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17" name="Oval 16"/>
          <p:cNvSpPr/>
          <p:nvPr/>
        </p:nvSpPr>
        <p:spPr>
          <a:xfrm>
            <a:off x="587972" y="385756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841339" y="885818"/>
            <a:ext cx="1961" cy="35091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7972" y="120922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2950" y="1370855"/>
            <a:ext cx="358256" cy="5056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2611" y="148516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9046" y="176486"/>
            <a:ext cx="1226643" cy="8321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19046" y="145013"/>
            <a:ext cx="24254" cy="240743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3477" y="400030"/>
            <a:ext cx="4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4890" y="176486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0" name="Rectangle 29"/>
          <p:cNvSpPr/>
          <p:nvPr/>
        </p:nvSpPr>
        <p:spPr>
          <a:xfrm flipH="1">
            <a:off x="7376313" y="176486"/>
            <a:ext cx="164935" cy="53964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180" y="607021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</a:t>
            </a:r>
            <a:r>
              <a:rPr lang="en-US" dirty="0"/>
              <a:t>=1e24 /m</a:t>
            </a:r>
            <a:r>
              <a:rPr lang="en-US" baseline="30000" dirty="0"/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857250"/>
            <a:ext cx="6324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5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207" y="1414474"/>
            <a:ext cx="497342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2599" y="1414474"/>
            <a:ext cx="1404913" cy="40147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57512" y="1414474"/>
            <a:ext cx="5339967" cy="4014788"/>
          </a:xfrm>
          <a:prstGeom prst="rect">
            <a:avLst/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3100383" y="1543061"/>
            <a:ext cx="5057768" cy="3557589"/>
            <a:chOff x="3100383" y="1214437"/>
            <a:chExt cx="5057768" cy="3557589"/>
          </a:xfrm>
        </p:grpSpPr>
        <p:sp>
          <p:nvSpPr>
            <p:cNvPr id="6" name="Oval 5"/>
            <p:cNvSpPr/>
            <p:nvPr/>
          </p:nvSpPr>
          <p:spPr>
            <a:xfrm>
              <a:off x="3100383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14727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0383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514727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0383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14727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100383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14727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00383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514727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100383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514727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00383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514727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100383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14727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29071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343415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29071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343415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929071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343415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929071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343415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929071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4343415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929071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343415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929071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343415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929071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343415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807734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5222078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807734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222078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4807734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5222078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4807734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5222078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4807734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5222078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807734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5222078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4807734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222078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807734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5222078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5697122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111466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5697122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6111466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5697122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111466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697122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6111466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697122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6111466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5697122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111466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697122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6111466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5697122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6111466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531143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694548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6531143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94548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6531143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94548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6531143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694548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531143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94548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6531143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694548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531143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694548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6531143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94548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740090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7815251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740090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7815251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740090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7815251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740090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7815251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740090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815251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40090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7815251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740090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7815251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740090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7815251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3918896" y="1489550"/>
            <a:ext cx="403891" cy="3562940"/>
            <a:chOff x="2620040" y="1218892"/>
            <a:chExt cx="403891" cy="3562940"/>
          </a:xfrm>
        </p:grpSpPr>
        <p:sp>
          <p:nvSpPr>
            <p:cNvPr id="144" name="TextBox 143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3130332" y="1504653"/>
            <a:ext cx="403891" cy="3562940"/>
            <a:chOff x="2620040" y="1218892"/>
            <a:chExt cx="403891" cy="3562940"/>
          </a:xfrm>
        </p:grpSpPr>
        <p:sp>
          <p:nvSpPr>
            <p:cNvPr id="257" name="TextBox 25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3546218" y="1537709"/>
            <a:ext cx="403891" cy="3562940"/>
            <a:chOff x="2620040" y="1218892"/>
            <a:chExt cx="403891" cy="3562940"/>
          </a:xfrm>
        </p:grpSpPr>
        <p:sp>
          <p:nvSpPr>
            <p:cNvPr id="266" name="TextBox 265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3" name="TextBox 272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4376435" y="1504653"/>
            <a:ext cx="403891" cy="3562940"/>
            <a:chOff x="2620040" y="1218892"/>
            <a:chExt cx="403891" cy="3562940"/>
          </a:xfrm>
        </p:grpSpPr>
        <p:sp>
          <p:nvSpPr>
            <p:cNvPr id="275" name="TextBox 274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1" name="TextBox 280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4805868" y="1489550"/>
            <a:ext cx="403891" cy="3562940"/>
            <a:chOff x="2620040" y="1218892"/>
            <a:chExt cx="403891" cy="3562940"/>
          </a:xfrm>
        </p:grpSpPr>
        <p:sp>
          <p:nvSpPr>
            <p:cNvPr id="284" name="TextBox 283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5" name="TextBox 284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5291297" y="1489550"/>
            <a:ext cx="403891" cy="3562940"/>
            <a:chOff x="2620040" y="1218892"/>
            <a:chExt cx="403891" cy="3562940"/>
          </a:xfrm>
        </p:grpSpPr>
        <p:sp>
          <p:nvSpPr>
            <p:cNvPr id="293" name="TextBox 292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4" name="TextBox 293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8" name="TextBox 297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0" name="TextBox 299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706508" y="1489550"/>
            <a:ext cx="403891" cy="3562940"/>
            <a:chOff x="2620040" y="1218892"/>
            <a:chExt cx="403891" cy="3562940"/>
          </a:xfrm>
        </p:grpSpPr>
        <p:sp>
          <p:nvSpPr>
            <p:cNvPr id="302" name="TextBox 301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6133388" y="1489550"/>
            <a:ext cx="403891" cy="3562940"/>
            <a:chOff x="2620040" y="1218892"/>
            <a:chExt cx="403891" cy="3562940"/>
          </a:xfrm>
        </p:grpSpPr>
        <p:sp>
          <p:nvSpPr>
            <p:cNvPr id="311" name="TextBox 310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550287" y="1489550"/>
            <a:ext cx="403891" cy="3562940"/>
            <a:chOff x="2620040" y="1218892"/>
            <a:chExt cx="403891" cy="3562940"/>
          </a:xfrm>
        </p:grpSpPr>
        <p:sp>
          <p:nvSpPr>
            <p:cNvPr id="320" name="TextBox 319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6962476" y="1526083"/>
            <a:ext cx="403891" cy="3562940"/>
            <a:chOff x="2620040" y="1218892"/>
            <a:chExt cx="403891" cy="3562940"/>
          </a:xfrm>
        </p:grpSpPr>
        <p:sp>
          <p:nvSpPr>
            <p:cNvPr id="329" name="TextBox 328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418452" y="1504653"/>
            <a:ext cx="403891" cy="3562940"/>
            <a:chOff x="2620040" y="1218892"/>
            <a:chExt cx="403891" cy="3562940"/>
          </a:xfrm>
        </p:grpSpPr>
        <p:sp>
          <p:nvSpPr>
            <p:cNvPr id="338" name="TextBox 337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7893587" y="1489550"/>
            <a:ext cx="403891" cy="3562940"/>
            <a:chOff x="2620040" y="1218892"/>
            <a:chExt cx="403891" cy="3562940"/>
          </a:xfrm>
        </p:grpSpPr>
        <p:sp>
          <p:nvSpPr>
            <p:cNvPr id="347" name="TextBox 34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990424" y="104514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1867346" y="1059486"/>
            <a:ext cx="9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Oxide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4686315" y="1065986"/>
            <a:ext cx="221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p-semiconductor</a:t>
            </a:r>
          </a:p>
        </p:txBody>
      </p:sp>
      <p:sp>
        <p:nvSpPr>
          <p:cNvPr id="358" name="Oval 357"/>
          <p:cNvSpPr/>
          <p:nvPr/>
        </p:nvSpPr>
        <p:spPr>
          <a:xfrm>
            <a:off x="417407" y="3686187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2" name="Straight Connector 361"/>
          <p:cNvCxnSpPr>
            <a:stCxn id="358" idx="4"/>
          </p:cNvCxnSpPr>
          <p:nvPr/>
        </p:nvCxnSpPr>
        <p:spPr>
          <a:xfrm flipH="1">
            <a:off x="671513" y="4186249"/>
            <a:ext cx="1222" cy="8662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417407" y="506759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 flipV="1">
            <a:off x="492385" y="5229225"/>
            <a:ext cx="358256" cy="505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612046" y="534353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flipV="1">
            <a:off x="670774" y="3229868"/>
            <a:ext cx="397590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58" idx="0"/>
          </p:cNvCxnSpPr>
          <p:nvPr/>
        </p:nvCxnSpPr>
        <p:spPr>
          <a:xfrm>
            <a:off x="670774" y="3214765"/>
            <a:ext cx="1961" cy="4714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1" name="Group 380"/>
          <p:cNvGrpSpPr/>
          <p:nvPr/>
        </p:nvGrpSpPr>
        <p:grpSpPr>
          <a:xfrm>
            <a:off x="8169446" y="5429262"/>
            <a:ext cx="510656" cy="828672"/>
            <a:chOff x="569807" y="4667262"/>
            <a:chExt cx="510656" cy="828672"/>
          </a:xfrm>
        </p:grpSpPr>
        <p:cxnSp>
          <p:nvCxnSpPr>
            <p:cNvPr id="377" name="Straight Connector 376"/>
            <p:cNvCxnSpPr>
              <a:stCxn id="382" idx="2"/>
            </p:cNvCxnSpPr>
            <p:nvPr/>
          </p:nvCxnSpPr>
          <p:spPr>
            <a:xfrm flipH="1">
              <a:off x="823913" y="4667262"/>
              <a:ext cx="1222" cy="53762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569807" y="5219993"/>
              <a:ext cx="51065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V="1">
              <a:off x="644785" y="5381625"/>
              <a:ext cx="358256" cy="50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64446" y="5495934"/>
              <a:ext cx="8804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Rectangle 381"/>
          <p:cNvSpPr/>
          <p:nvPr/>
        </p:nvSpPr>
        <p:spPr>
          <a:xfrm>
            <a:off x="8281899" y="1414474"/>
            <a:ext cx="285750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/>
          <p:cNvSpPr txBox="1"/>
          <p:nvPr/>
        </p:nvSpPr>
        <p:spPr>
          <a:xfrm>
            <a:off x="442912" y="3700461"/>
            <a:ext cx="41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314325" y="34769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83099" y="2727803"/>
            <a:ext cx="11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V</a:t>
            </a:r>
            <a:r>
              <a:rPr lang="en-US" i="1" baseline="-25000"/>
              <a:t>G</a:t>
            </a:r>
            <a:r>
              <a:rPr lang="en-US"/>
              <a:t>=0 V</a:t>
            </a:r>
            <a:endParaRPr lang="en-US" i="1" baseline="-25000" dirty="0"/>
          </a:p>
        </p:txBody>
      </p:sp>
      <p:sp>
        <p:nvSpPr>
          <p:cNvPr id="394" name="Title 1"/>
          <p:cNvSpPr txBox="1">
            <a:spLocks/>
          </p:cNvSpPr>
          <p:nvPr/>
        </p:nvSpPr>
        <p:spPr>
          <a:xfrm>
            <a:off x="0" y="-1905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What happens when you apply gate voltage V</a:t>
            </a:r>
            <a:r>
              <a:rPr lang="en-US" sz="3500" baseline="-25000" dirty="0">
                <a:latin typeface="Calibri" charset="0"/>
                <a:ea typeface="ＭＳ Ｐゴシック" charset="0"/>
                <a:cs typeface="ＭＳ Ｐゴシック" charset="0"/>
              </a:rPr>
              <a:t>G</a:t>
            </a:r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345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207" y="1414474"/>
            <a:ext cx="497342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2599" y="1414474"/>
            <a:ext cx="1404913" cy="40147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57512" y="1414474"/>
            <a:ext cx="5339967" cy="4014788"/>
          </a:xfrm>
          <a:prstGeom prst="rect">
            <a:avLst/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3100383" y="1543061"/>
            <a:ext cx="5057768" cy="3557589"/>
            <a:chOff x="3100383" y="1214437"/>
            <a:chExt cx="5057768" cy="3557589"/>
          </a:xfrm>
        </p:grpSpPr>
        <p:sp>
          <p:nvSpPr>
            <p:cNvPr id="6" name="Oval 5"/>
            <p:cNvSpPr/>
            <p:nvPr/>
          </p:nvSpPr>
          <p:spPr>
            <a:xfrm>
              <a:off x="3100383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14727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0383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514727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0383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14727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100383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14727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00383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514727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100383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514727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00383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514727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100383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14727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29071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343415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29071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343415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929071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343415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929071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343415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929071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4343415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929071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343415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929071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343415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929071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343415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807734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5222078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807734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222078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4807734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5222078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4807734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5222078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4807734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5222078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807734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5222078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4807734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222078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807734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5222078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5697122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111466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5697122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6111466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5697122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111466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697122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6111466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697122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6111466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5697122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111466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697122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6111466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5697122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6111466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531143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694548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6531143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94548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6531143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94548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6531143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694548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531143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94548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6531143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694548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531143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694548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6531143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94548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740090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7815251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740090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7815251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740090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7815251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740090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7815251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740090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815251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40090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7815251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740090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7815251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740090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7815251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3918896" y="1489550"/>
            <a:ext cx="403891" cy="3562940"/>
            <a:chOff x="2620040" y="1218892"/>
            <a:chExt cx="403891" cy="3562940"/>
          </a:xfrm>
        </p:grpSpPr>
        <p:sp>
          <p:nvSpPr>
            <p:cNvPr id="144" name="TextBox 143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3130332" y="1504653"/>
            <a:ext cx="403891" cy="3562940"/>
            <a:chOff x="2620040" y="1218892"/>
            <a:chExt cx="403891" cy="3562940"/>
          </a:xfrm>
        </p:grpSpPr>
        <p:sp>
          <p:nvSpPr>
            <p:cNvPr id="257" name="TextBox 25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3546218" y="1537709"/>
            <a:ext cx="403891" cy="3562940"/>
            <a:chOff x="2620040" y="1218892"/>
            <a:chExt cx="403891" cy="3562940"/>
          </a:xfrm>
        </p:grpSpPr>
        <p:sp>
          <p:nvSpPr>
            <p:cNvPr id="266" name="TextBox 265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3" name="TextBox 272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4376435" y="1504653"/>
            <a:ext cx="403891" cy="3562940"/>
            <a:chOff x="2620040" y="1218892"/>
            <a:chExt cx="403891" cy="3562940"/>
          </a:xfrm>
        </p:grpSpPr>
        <p:sp>
          <p:nvSpPr>
            <p:cNvPr id="275" name="TextBox 274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1" name="TextBox 280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4805868" y="1489550"/>
            <a:ext cx="403891" cy="3562940"/>
            <a:chOff x="2620040" y="1218892"/>
            <a:chExt cx="403891" cy="3562940"/>
          </a:xfrm>
        </p:grpSpPr>
        <p:sp>
          <p:nvSpPr>
            <p:cNvPr id="284" name="TextBox 283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5" name="TextBox 284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5291297" y="1489550"/>
            <a:ext cx="403891" cy="3562940"/>
            <a:chOff x="2620040" y="1218892"/>
            <a:chExt cx="403891" cy="3562940"/>
          </a:xfrm>
        </p:grpSpPr>
        <p:sp>
          <p:nvSpPr>
            <p:cNvPr id="293" name="TextBox 292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4" name="TextBox 293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8" name="TextBox 297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0" name="TextBox 299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706508" y="1489550"/>
            <a:ext cx="403891" cy="3562940"/>
            <a:chOff x="2620040" y="1218892"/>
            <a:chExt cx="403891" cy="3562940"/>
          </a:xfrm>
        </p:grpSpPr>
        <p:sp>
          <p:nvSpPr>
            <p:cNvPr id="302" name="TextBox 301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6133388" y="1489550"/>
            <a:ext cx="403891" cy="3562940"/>
            <a:chOff x="2620040" y="1218892"/>
            <a:chExt cx="403891" cy="3562940"/>
          </a:xfrm>
        </p:grpSpPr>
        <p:sp>
          <p:nvSpPr>
            <p:cNvPr id="311" name="TextBox 310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550287" y="1489550"/>
            <a:ext cx="403891" cy="3562940"/>
            <a:chOff x="2620040" y="1218892"/>
            <a:chExt cx="403891" cy="3562940"/>
          </a:xfrm>
        </p:grpSpPr>
        <p:sp>
          <p:nvSpPr>
            <p:cNvPr id="320" name="TextBox 319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6962476" y="1526083"/>
            <a:ext cx="403891" cy="3562940"/>
            <a:chOff x="2620040" y="1218892"/>
            <a:chExt cx="403891" cy="3562940"/>
          </a:xfrm>
        </p:grpSpPr>
        <p:sp>
          <p:nvSpPr>
            <p:cNvPr id="329" name="TextBox 328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418452" y="1504653"/>
            <a:ext cx="403891" cy="3562940"/>
            <a:chOff x="2620040" y="1218892"/>
            <a:chExt cx="403891" cy="3562940"/>
          </a:xfrm>
        </p:grpSpPr>
        <p:sp>
          <p:nvSpPr>
            <p:cNvPr id="338" name="TextBox 337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7893587" y="1489550"/>
            <a:ext cx="403891" cy="3562940"/>
            <a:chOff x="2620040" y="1218892"/>
            <a:chExt cx="403891" cy="3562940"/>
          </a:xfrm>
        </p:grpSpPr>
        <p:sp>
          <p:nvSpPr>
            <p:cNvPr id="347" name="TextBox 34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990424" y="104514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1867346" y="1059486"/>
            <a:ext cx="9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Oxide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4686315" y="1065986"/>
            <a:ext cx="221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p-semiconductor</a:t>
            </a:r>
          </a:p>
        </p:txBody>
      </p:sp>
      <p:sp>
        <p:nvSpPr>
          <p:cNvPr id="358" name="Oval 357"/>
          <p:cNvSpPr/>
          <p:nvPr/>
        </p:nvSpPr>
        <p:spPr>
          <a:xfrm>
            <a:off x="417407" y="3686187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2" name="Straight Connector 361"/>
          <p:cNvCxnSpPr>
            <a:stCxn id="358" idx="4"/>
          </p:cNvCxnSpPr>
          <p:nvPr/>
        </p:nvCxnSpPr>
        <p:spPr>
          <a:xfrm flipH="1">
            <a:off x="671513" y="4186249"/>
            <a:ext cx="1222" cy="8662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417407" y="506759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 flipV="1">
            <a:off x="492385" y="5229225"/>
            <a:ext cx="358256" cy="505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612046" y="534353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flipV="1">
            <a:off x="670774" y="3229868"/>
            <a:ext cx="397590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58" idx="0"/>
          </p:cNvCxnSpPr>
          <p:nvPr/>
        </p:nvCxnSpPr>
        <p:spPr>
          <a:xfrm>
            <a:off x="670774" y="3214765"/>
            <a:ext cx="1961" cy="4714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1" name="Group 380"/>
          <p:cNvGrpSpPr/>
          <p:nvPr/>
        </p:nvGrpSpPr>
        <p:grpSpPr>
          <a:xfrm>
            <a:off x="8169446" y="5429262"/>
            <a:ext cx="510656" cy="828672"/>
            <a:chOff x="569807" y="4667262"/>
            <a:chExt cx="510656" cy="828672"/>
          </a:xfrm>
        </p:grpSpPr>
        <p:cxnSp>
          <p:nvCxnSpPr>
            <p:cNvPr id="377" name="Straight Connector 376"/>
            <p:cNvCxnSpPr>
              <a:stCxn id="382" idx="2"/>
            </p:cNvCxnSpPr>
            <p:nvPr/>
          </p:nvCxnSpPr>
          <p:spPr>
            <a:xfrm flipH="1">
              <a:off x="823913" y="4667262"/>
              <a:ext cx="1222" cy="53762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569807" y="5219993"/>
              <a:ext cx="51065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V="1">
              <a:off x="644785" y="5381625"/>
              <a:ext cx="358256" cy="50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64446" y="5495934"/>
              <a:ext cx="8804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Rectangle 381"/>
          <p:cNvSpPr/>
          <p:nvPr/>
        </p:nvSpPr>
        <p:spPr>
          <a:xfrm>
            <a:off x="8281899" y="1414474"/>
            <a:ext cx="285750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/>
          <p:cNvSpPr txBox="1"/>
          <p:nvPr/>
        </p:nvSpPr>
        <p:spPr>
          <a:xfrm>
            <a:off x="442912" y="3700461"/>
            <a:ext cx="41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314325" y="34769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19599" y="2727803"/>
            <a:ext cx="11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  <a:r>
              <a:rPr lang="en-US" dirty="0"/>
              <a:t>=0.1 V</a:t>
            </a:r>
            <a:endParaRPr lang="en-US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9231" y="1430468"/>
            <a:ext cx="315829" cy="3690534"/>
            <a:chOff x="1365431" y="1430468"/>
            <a:chExt cx="315829" cy="3690534"/>
          </a:xfrm>
        </p:grpSpPr>
        <p:sp>
          <p:nvSpPr>
            <p:cNvPr id="5" name="TextBox 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254" name="Rectangle 253"/>
          <p:cNvSpPr/>
          <p:nvPr/>
        </p:nvSpPr>
        <p:spPr>
          <a:xfrm>
            <a:off x="2949175" y="1414474"/>
            <a:ext cx="519064" cy="401478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957512" y="5778500"/>
            <a:ext cx="5107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51496" y="582778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 (Depletion width)</a:t>
            </a:r>
          </a:p>
        </p:txBody>
      </p:sp>
      <p:sp>
        <p:nvSpPr>
          <p:cNvPr id="359" name="Title 1"/>
          <p:cNvSpPr txBox="1">
            <a:spLocks/>
          </p:cNvSpPr>
          <p:nvPr/>
        </p:nvSpPr>
        <p:spPr>
          <a:xfrm>
            <a:off x="0" y="-1905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What happens when you apply gate voltage V</a:t>
            </a:r>
            <a:r>
              <a:rPr lang="en-US" sz="3500" baseline="-25000" dirty="0">
                <a:latin typeface="Calibri" charset="0"/>
                <a:ea typeface="ＭＳ Ｐゴシック" charset="0"/>
                <a:cs typeface="ＭＳ Ｐゴシック" charset="0"/>
              </a:rPr>
              <a:t>G</a:t>
            </a:r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90216" y="5871670"/>
            <a:ext cx="248446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Depletion 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57118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23 L 0.65781 0.00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47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0" animBg="1"/>
      <p:bldP spid="19" grpId="0"/>
      <p:bldP spid="360" grpId="0" animBg="1"/>
      <p:bldP spid="36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207" y="1414474"/>
            <a:ext cx="497342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2599" y="1414474"/>
            <a:ext cx="1404913" cy="40147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57512" y="1414474"/>
            <a:ext cx="5339967" cy="4014788"/>
          </a:xfrm>
          <a:prstGeom prst="rect">
            <a:avLst/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3100383" y="1543061"/>
            <a:ext cx="5057768" cy="3557589"/>
            <a:chOff x="3100383" y="1214437"/>
            <a:chExt cx="5057768" cy="3557589"/>
          </a:xfrm>
        </p:grpSpPr>
        <p:sp>
          <p:nvSpPr>
            <p:cNvPr id="6" name="Oval 5"/>
            <p:cNvSpPr/>
            <p:nvPr/>
          </p:nvSpPr>
          <p:spPr>
            <a:xfrm>
              <a:off x="3100383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14727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0383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514727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0383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14727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100383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14727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00383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514727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100383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514727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00383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514727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100383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14727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29071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343415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29071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343415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929071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343415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929071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343415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929071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4343415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929071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343415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929071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343415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929071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343415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807734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5222078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807734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222078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4807734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5222078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4807734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5222078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4807734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5222078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807734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5222078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4807734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222078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807734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5222078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5697122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111466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5697122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6111466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5697122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111466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697122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6111466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697122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6111466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5697122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111466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697122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6111466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5697122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6111466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531143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694548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6531143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94548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6531143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94548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6531143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694548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531143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94548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6531143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694548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531143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694548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6531143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94548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740090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7815251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740090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7815251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740090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7815251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740090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7815251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740090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815251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40090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7815251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740090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7815251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740090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7815251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3918896" y="1489550"/>
            <a:ext cx="403891" cy="3562940"/>
            <a:chOff x="2620040" y="1218892"/>
            <a:chExt cx="403891" cy="3562940"/>
          </a:xfrm>
        </p:grpSpPr>
        <p:sp>
          <p:nvSpPr>
            <p:cNvPr id="144" name="TextBox 143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3546218" y="1537709"/>
            <a:ext cx="403891" cy="3562940"/>
            <a:chOff x="2620040" y="1218892"/>
            <a:chExt cx="403891" cy="3562940"/>
          </a:xfrm>
        </p:grpSpPr>
        <p:sp>
          <p:nvSpPr>
            <p:cNvPr id="266" name="TextBox 265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3" name="TextBox 272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4376435" y="1504653"/>
            <a:ext cx="403891" cy="3562940"/>
            <a:chOff x="2620040" y="1218892"/>
            <a:chExt cx="403891" cy="3562940"/>
          </a:xfrm>
        </p:grpSpPr>
        <p:sp>
          <p:nvSpPr>
            <p:cNvPr id="275" name="TextBox 274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1" name="TextBox 280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4805868" y="1489550"/>
            <a:ext cx="403891" cy="3562940"/>
            <a:chOff x="2620040" y="1218892"/>
            <a:chExt cx="403891" cy="3562940"/>
          </a:xfrm>
        </p:grpSpPr>
        <p:sp>
          <p:nvSpPr>
            <p:cNvPr id="284" name="TextBox 283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5" name="TextBox 284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5291297" y="1489550"/>
            <a:ext cx="403891" cy="3562940"/>
            <a:chOff x="2620040" y="1218892"/>
            <a:chExt cx="403891" cy="3562940"/>
          </a:xfrm>
        </p:grpSpPr>
        <p:sp>
          <p:nvSpPr>
            <p:cNvPr id="293" name="TextBox 292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4" name="TextBox 293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8" name="TextBox 297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0" name="TextBox 299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706508" y="1489550"/>
            <a:ext cx="403891" cy="3562940"/>
            <a:chOff x="2620040" y="1218892"/>
            <a:chExt cx="403891" cy="3562940"/>
          </a:xfrm>
        </p:grpSpPr>
        <p:sp>
          <p:nvSpPr>
            <p:cNvPr id="302" name="TextBox 301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6133388" y="1489550"/>
            <a:ext cx="403891" cy="3562940"/>
            <a:chOff x="2620040" y="1218892"/>
            <a:chExt cx="403891" cy="3562940"/>
          </a:xfrm>
        </p:grpSpPr>
        <p:sp>
          <p:nvSpPr>
            <p:cNvPr id="311" name="TextBox 310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550287" y="1489550"/>
            <a:ext cx="403891" cy="3562940"/>
            <a:chOff x="2620040" y="1218892"/>
            <a:chExt cx="403891" cy="3562940"/>
          </a:xfrm>
        </p:grpSpPr>
        <p:sp>
          <p:nvSpPr>
            <p:cNvPr id="320" name="TextBox 319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6962476" y="1526083"/>
            <a:ext cx="403891" cy="3562940"/>
            <a:chOff x="2620040" y="1218892"/>
            <a:chExt cx="403891" cy="3562940"/>
          </a:xfrm>
        </p:grpSpPr>
        <p:sp>
          <p:nvSpPr>
            <p:cNvPr id="329" name="TextBox 328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418452" y="1504653"/>
            <a:ext cx="403891" cy="3562940"/>
            <a:chOff x="2620040" y="1218892"/>
            <a:chExt cx="403891" cy="3562940"/>
          </a:xfrm>
        </p:grpSpPr>
        <p:sp>
          <p:nvSpPr>
            <p:cNvPr id="338" name="TextBox 337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7893587" y="1489550"/>
            <a:ext cx="403891" cy="3562940"/>
            <a:chOff x="2620040" y="1218892"/>
            <a:chExt cx="403891" cy="3562940"/>
          </a:xfrm>
        </p:grpSpPr>
        <p:sp>
          <p:nvSpPr>
            <p:cNvPr id="347" name="TextBox 34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990424" y="104514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1867346" y="1059486"/>
            <a:ext cx="9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Oxide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4686315" y="1065986"/>
            <a:ext cx="221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p-semiconductor</a:t>
            </a:r>
          </a:p>
        </p:txBody>
      </p:sp>
      <p:sp>
        <p:nvSpPr>
          <p:cNvPr id="358" name="Oval 357"/>
          <p:cNvSpPr/>
          <p:nvPr/>
        </p:nvSpPr>
        <p:spPr>
          <a:xfrm>
            <a:off x="417407" y="3686187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2" name="Straight Connector 361"/>
          <p:cNvCxnSpPr>
            <a:stCxn id="358" idx="4"/>
          </p:cNvCxnSpPr>
          <p:nvPr/>
        </p:nvCxnSpPr>
        <p:spPr>
          <a:xfrm flipH="1">
            <a:off x="671513" y="4186249"/>
            <a:ext cx="1222" cy="8662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417407" y="506759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 flipV="1">
            <a:off x="492385" y="5229225"/>
            <a:ext cx="358256" cy="505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612046" y="534353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flipV="1">
            <a:off x="670774" y="3229868"/>
            <a:ext cx="397590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58" idx="0"/>
          </p:cNvCxnSpPr>
          <p:nvPr/>
        </p:nvCxnSpPr>
        <p:spPr>
          <a:xfrm>
            <a:off x="670774" y="3214765"/>
            <a:ext cx="1961" cy="4714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1" name="Group 380"/>
          <p:cNvGrpSpPr/>
          <p:nvPr/>
        </p:nvGrpSpPr>
        <p:grpSpPr>
          <a:xfrm>
            <a:off x="8169446" y="5429262"/>
            <a:ext cx="510656" cy="828672"/>
            <a:chOff x="569807" y="4667262"/>
            <a:chExt cx="510656" cy="828672"/>
          </a:xfrm>
        </p:grpSpPr>
        <p:cxnSp>
          <p:nvCxnSpPr>
            <p:cNvPr id="377" name="Straight Connector 376"/>
            <p:cNvCxnSpPr>
              <a:stCxn id="382" idx="2"/>
            </p:cNvCxnSpPr>
            <p:nvPr/>
          </p:nvCxnSpPr>
          <p:spPr>
            <a:xfrm flipH="1">
              <a:off x="823913" y="4667262"/>
              <a:ext cx="1222" cy="53762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569807" y="5219993"/>
              <a:ext cx="51065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V="1">
              <a:off x="644785" y="5381625"/>
              <a:ext cx="358256" cy="50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64446" y="5495934"/>
              <a:ext cx="8804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Rectangle 381"/>
          <p:cNvSpPr/>
          <p:nvPr/>
        </p:nvSpPr>
        <p:spPr>
          <a:xfrm>
            <a:off x="8281899" y="1414474"/>
            <a:ext cx="285750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/>
          <p:cNvSpPr txBox="1"/>
          <p:nvPr/>
        </p:nvSpPr>
        <p:spPr>
          <a:xfrm>
            <a:off x="442912" y="3700461"/>
            <a:ext cx="41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314325" y="34769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19599" y="2727803"/>
            <a:ext cx="11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  <a:r>
              <a:rPr lang="en-US" dirty="0"/>
              <a:t>=0.2 V</a:t>
            </a:r>
            <a:endParaRPr lang="en-US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9231" y="1430468"/>
            <a:ext cx="315829" cy="3690534"/>
            <a:chOff x="1365431" y="1430468"/>
            <a:chExt cx="315829" cy="3690534"/>
          </a:xfrm>
        </p:grpSpPr>
        <p:sp>
          <p:nvSpPr>
            <p:cNvPr id="5" name="TextBox 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1288560" y="1618964"/>
            <a:ext cx="315829" cy="3690534"/>
            <a:chOff x="1365431" y="1430468"/>
            <a:chExt cx="315829" cy="3690534"/>
          </a:xfrm>
        </p:grpSpPr>
        <p:sp>
          <p:nvSpPr>
            <p:cNvPr id="251" name="TextBox 250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364" name="Rectangle 363"/>
          <p:cNvSpPr/>
          <p:nvPr/>
        </p:nvSpPr>
        <p:spPr>
          <a:xfrm>
            <a:off x="2949174" y="1414474"/>
            <a:ext cx="937677" cy="401478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Arrow Connector 366"/>
          <p:cNvCxnSpPr/>
          <p:nvPr/>
        </p:nvCxnSpPr>
        <p:spPr>
          <a:xfrm>
            <a:off x="2957512" y="5778500"/>
            <a:ext cx="929339" cy="492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3051496" y="582778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 (Depletion width)</a:t>
            </a:r>
          </a:p>
        </p:txBody>
      </p:sp>
      <p:cxnSp>
        <p:nvCxnSpPr>
          <p:cNvPr id="370" name="Straight Arrow Connector 369"/>
          <p:cNvCxnSpPr/>
          <p:nvPr/>
        </p:nvCxnSpPr>
        <p:spPr>
          <a:xfrm>
            <a:off x="2957512" y="5676900"/>
            <a:ext cx="51072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Rectangle 371"/>
          <p:cNvSpPr/>
          <p:nvPr/>
        </p:nvSpPr>
        <p:spPr>
          <a:xfrm>
            <a:off x="2949453" y="1414474"/>
            <a:ext cx="519064" cy="401478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extBox 373"/>
          <p:cNvSpPr txBox="1"/>
          <p:nvPr/>
        </p:nvSpPr>
        <p:spPr>
          <a:xfrm>
            <a:off x="90216" y="5871670"/>
            <a:ext cx="248446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Depletion </a:t>
            </a:r>
            <a:endParaRPr lang="en-US" sz="2800" baseline="-25000" dirty="0"/>
          </a:p>
        </p:txBody>
      </p:sp>
      <p:sp>
        <p:nvSpPr>
          <p:cNvPr id="375" name="Title 1"/>
          <p:cNvSpPr txBox="1">
            <a:spLocks/>
          </p:cNvSpPr>
          <p:nvPr/>
        </p:nvSpPr>
        <p:spPr>
          <a:xfrm>
            <a:off x="0" y="-1905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What happens when you apply gate voltage V</a:t>
            </a:r>
            <a:r>
              <a:rPr lang="en-US" sz="3500" baseline="-25000" dirty="0">
                <a:latin typeface="Calibri" charset="0"/>
                <a:ea typeface="ＭＳ Ｐゴシック" charset="0"/>
                <a:cs typeface="ＭＳ Ｐゴシック" charset="0"/>
              </a:rPr>
              <a:t>G</a:t>
            </a:r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145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278 L 0.63698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 animBg="1"/>
      <p:bldP spid="369" grpId="0"/>
      <p:bldP spid="372" grpId="0" animBg="1"/>
      <p:bldP spid="374" grpId="0" animBg="1"/>
      <p:bldP spid="37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207" y="1414474"/>
            <a:ext cx="497342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2599" y="1414474"/>
            <a:ext cx="1404913" cy="40147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57512" y="1414474"/>
            <a:ext cx="5339967" cy="4014788"/>
          </a:xfrm>
          <a:prstGeom prst="rect">
            <a:avLst/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3100383" y="1543061"/>
            <a:ext cx="5057768" cy="3557589"/>
            <a:chOff x="3100383" y="1214437"/>
            <a:chExt cx="5057768" cy="3557589"/>
          </a:xfrm>
        </p:grpSpPr>
        <p:sp>
          <p:nvSpPr>
            <p:cNvPr id="6" name="Oval 5"/>
            <p:cNvSpPr/>
            <p:nvPr/>
          </p:nvSpPr>
          <p:spPr>
            <a:xfrm>
              <a:off x="3100383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14727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0383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514727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0383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14727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100383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14727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00383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514727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100383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514727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00383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514727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100383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14727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29071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343415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29071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343415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929071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343415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929071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343415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929071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4343415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929071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343415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929071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343415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929071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343415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807734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5222078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807734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222078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4807734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5222078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4807734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5222078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4807734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5222078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807734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5222078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4807734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222078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807734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5222078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5697122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111466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5697122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6111466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5697122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111466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697122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6111466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697122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6111466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5697122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111466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697122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6111466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5697122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6111466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531143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694548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6531143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94548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6531143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94548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6531143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694548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531143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94548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6531143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694548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531143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694548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6531143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94548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740090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7815251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740090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7815251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740090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7815251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740090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7815251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740090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815251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40090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7815251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740090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7815251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740090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7815251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3918896" y="1489550"/>
            <a:ext cx="403891" cy="3562940"/>
            <a:chOff x="2620040" y="1218892"/>
            <a:chExt cx="403891" cy="3562940"/>
          </a:xfrm>
        </p:grpSpPr>
        <p:sp>
          <p:nvSpPr>
            <p:cNvPr id="144" name="TextBox 143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6" name="TextBox 165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7" name="TextBox 166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4376435" y="1504653"/>
            <a:ext cx="403891" cy="3562940"/>
            <a:chOff x="2620040" y="1218892"/>
            <a:chExt cx="403891" cy="3562940"/>
          </a:xfrm>
        </p:grpSpPr>
        <p:sp>
          <p:nvSpPr>
            <p:cNvPr id="275" name="TextBox 274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6" name="TextBox 275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79" name="TextBox 278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0" name="TextBox 279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1" name="TextBox 280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2" name="TextBox 281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4805868" y="1489550"/>
            <a:ext cx="403891" cy="3562940"/>
            <a:chOff x="2620040" y="1218892"/>
            <a:chExt cx="403891" cy="3562940"/>
          </a:xfrm>
        </p:grpSpPr>
        <p:sp>
          <p:nvSpPr>
            <p:cNvPr id="284" name="TextBox 283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85" name="TextBox 284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8" name="TextBox 287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89" name="TextBox 288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292" name="Group 291"/>
          <p:cNvGrpSpPr/>
          <p:nvPr/>
        </p:nvGrpSpPr>
        <p:grpSpPr>
          <a:xfrm>
            <a:off x="5291297" y="1489550"/>
            <a:ext cx="403891" cy="3562940"/>
            <a:chOff x="2620040" y="1218892"/>
            <a:chExt cx="403891" cy="3562940"/>
          </a:xfrm>
        </p:grpSpPr>
        <p:sp>
          <p:nvSpPr>
            <p:cNvPr id="293" name="TextBox 292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94" name="TextBox 293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5" name="TextBox 294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6" name="TextBox 295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7" name="TextBox 296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8" name="TextBox 297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299" name="TextBox 298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0" name="TextBox 299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706508" y="1489550"/>
            <a:ext cx="403891" cy="3562940"/>
            <a:chOff x="2620040" y="1218892"/>
            <a:chExt cx="403891" cy="3562940"/>
          </a:xfrm>
        </p:grpSpPr>
        <p:sp>
          <p:nvSpPr>
            <p:cNvPr id="302" name="TextBox 301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6133388" y="1489550"/>
            <a:ext cx="403891" cy="3562940"/>
            <a:chOff x="2620040" y="1218892"/>
            <a:chExt cx="403891" cy="3562940"/>
          </a:xfrm>
        </p:grpSpPr>
        <p:sp>
          <p:nvSpPr>
            <p:cNvPr id="311" name="TextBox 310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550287" y="1489550"/>
            <a:ext cx="403891" cy="3562940"/>
            <a:chOff x="2620040" y="1218892"/>
            <a:chExt cx="403891" cy="3562940"/>
          </a:xfrm>
        </p:grpSpPr>
        <p:sp>
          <p:nvSpPr>
            <p:cNvPr id="320" name="TextBox 319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6962476" y="1526083"/>
            <a:ext cx="403891" cy="3562940"/>
            <a:chOff x="2620040" y="1218892"/>
            <a:chExt cx="403891" cy="3562940"/>
          </a:xfrm>
        </p:grpSpPr>
        <p:sp>
          <p:nvSpPr>
            <p:cNvPr id="329" name="TextBox 328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418452" y="1504653"/>
            <a:ext cx="403891" cy="3562940"/>
            <a:chOff x="2620040" y="1218892"/>
            <a:chExt cx="403891" cy="3562940"/>
          </a:xfrm>
        </p:grpSpPr>
        <p:sp>
          <p:nvSpPr>
            <p:cNvPr id="338" name="TextBox 337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7893587" y="1489550"/>
            <a:ext cx="403891" cy="3562940"/>
            <a:chOff x="2620040" y="1218892"/>
            <a:chExt cx="403891" cy="3562940"/>
          </a:xfrm>
        </p:grpSpPr>
        <p:sp>
          <p:nvSpPr>
            <p:cNvPr id="347" name="TextBox 34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990424" y="104514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1867346" y="1059486"/>
            <a:ext cx="9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Oxide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4686315" y="1065986"/>
            <a:ext cx="221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p-semiconductor</a:t>
            </a:r>
          </a:p>
        </p:txBody>
      </p:sp>
      <p:sp>
        <p:nvSpPr>
          <p:cNvPr id="358" name="Oval 357"/>
          <p:cNvSpPr/>
          <p:nvPr/>
        </p:nvSpPr>
        <p:spPr>
          <a:xfrm>
            <a:off x="417407" y="3686187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2" name="Straight Connector 361"/>
          <p:cNvCxnSpPr>
            <a:stCxn id="358" idx="4"/>
          </p:cNvCxnSpPr>
          <p:nvPr/>
        </p:nvCxnSpPr>
        <p:spPr>
          <a:xfrm flipH="1">
            <a:off x="671513" y="4186249"/>
            <a:ext cx="1222" cy="8662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417407" y="506759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 flipV="1">
            <a:off x="492385" y="5229225"/>
            <a:ext cx="358256" cy="505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612046" y="534353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flipV="1">
            <a:off x="670774" y="3229868"/>
            <a:ext cx="397590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58" idx="0"/>
          </p:cNvCxnSpPr>
          <p:nvPr/>
        </p:nvCxnSpPr>
        <p:spPr>
          <a:xfrm>
            <a:off x="670774" y="3214765"/>
            <a:ext cx="1961" cy="4714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1" name="Group 380"/>
          <p:cNvGrpSpPr/>
          <p:nvPr/>
        </p:nvGrpSpPr>
        <p:grpSpPr>
          <a:xfrm>
            <a:off x="8169446" y="5429262"/>
            <a:ext cx="510656" cy="828672"/>
            <a:chOff x="569807" y="4667262"/>
            <a:chExt cx="510656" cy="828672"/>
          </a:xfrm>
        </p:grpSpPr>
        <p:cxnSp>
          <p:nvCxnSpPr>
            <p:cNvPr id="377" name="Straight Connector 376"/>
            <p:cNvCxnSpPr>
              <a:stCxn id="382" idx="2"/>
            </p:cNvCxnSpPr>
            <p:nvPr/>
          </p:nvCxnSpPr>
          <p:spPr>
            <a:xfrm flipH="1">
              <a:off x="823913" y="4667262"/>
              <a:ext cx="1222" cy="53762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569807" y="5219993"/>
              <a:ext cx="51065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V="1">
              <a:off x="644785" y="5381625"/>
              <a:ext cx="358256" cy="50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64446" y="5495934"/>
              <a:ext cx="8804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Rectangle 381"/>
          <p:cNvSpPr/>
          <p:nvPr/>
        </p:nvSpPr>
        <p:spPr>
          <a:xfrm>
            <a:off x="8281899" y="1414474"/>
            <a:ext cx="285750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/>
          <p:cNvSpPr txBox="1"/>
          <p:nvPr/>
        </p:nvSpPr>
        <p:spPr>
          <a:xfrm>
            <a:off x="442912" y="3700461"/>
            <a:ext cx="41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314325" y="34769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19599" y="2727803"/>
            <a:ext cx="11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  <a:r>
              <a:rPr lang="en-US" dirty="0"/>
              <a:t>=0.3 V</a:t>
            </a:r>
            <a:endParaRPr lang="en-US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9231" y="1430468"/>
            <a:ext cx="315829" cy="3690534"/>
            <a:chOff x="1365431" y="1430468"/>
            <a:chExt cx="315829" cy="3690534"/>
          </a:xfrm>
        </p:grpSpPr>
        <p:sp>
          <p:nvSpPr>
            <p:cNvPr id="5" name="TextBox 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1288560" y="1618964"/>
            <a:ext cx="315829" cy="3690534"/>
            <a:chOff x="1365431" y="1430468"/>
            <a:chExt cx="315829" cy="3690534"/>
          </a:xfrm>
        </p:grpSpPr>
        <p:sp>
          <p:nvSpPr>
            <p:cNvPr id="251" name="TextBox 250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288560" y="1771364"/>
            <a:ext cx="315829" cy="3690534"/>
            <a:chOff x="1365431" y="1430468"/>
            <a:chExt cx="315829" cy="3690534"/>
          </a:xfrm>
        </p:grpSpPr>
        <p:sp>
          <p:nvSpPr>
            <p:cNvPr id="257" name="TextBox 256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364" name="Rectangle 363"/>
          <p:cNvSpPr/>
          <p:nvPr/>
        </p:nvSpPr>
        <p:spPr>
          <a:xfrm>
            <a:off x="2949174" y="1414474"/>
            <a:ext cx="1354069" cy="401478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7" name="Straight Arrow Connector 366"/>
          <p:cNvCxnSpPr/>
          <p:nvPr/>
        </p:nvCxnSpPr>
        <p:spPr>
          <a:xfrm flipV="1">
            <a:off x="2957512" y="5777750"/>
            <a:ext cx="1330716" cy="7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3051496" y="582778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 (Depletion width)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2949562" y="1419366"/>
            <a:ext cx="937677" cy="401478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extBox 371"/>
          <p:cNvSpPr txBox="1"/>
          <p:nvPr/>
        </p:nvSpPr>
        <p:spPr>
          <a:xfrm>
            <a:off x="90216" y="5871670"/>
            <a:ext cx="248446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Depletion </a:t>
            </a:r>
            <a:endParaRPr lang="en-US" sz="2800" baseline="-25000" dirty="0"/>
          </a:p>
        </p:txBody>
      </p:sp>
      <p:sp>
        <p:nvSpPr>
          <p:cNvPr id="374" name="Title 1"/>
          <p:cNvSpPr txBox="1">
            <a:spLocks/>
          </p:cNvSpPr>
          <p:nvPr/>
        </p:nvSpPr>
        <p:spPr>
          <a:xfrm>
            <a:off x="0" y="-1905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What happens when you apply gate voltage V</a:t>
            </a:r>
            <a:r>
              <a:rPr lang="en-US" sz="3500" baseline="-25000" dirty="0">
                <a:latin typeface="Calibri" charset="0"/>
                <a:ea typeface="ＭＳ Ｐゴシック" charset="0"/>
                <a:cs typeface="ＭＳ Ｐゴシック" charset="0"/>
              </a:rPr>
              <a:t>G</a:t>
            </a:r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290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0301 L 0.55903 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17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 animBg="1"/>
      <p:bldP spid="369" grpId="0"/>
      <p:bldP spid="370" grpId="0" animBg="1"/>
      <p:bldP spid="372" grpId="0" animBg="1"/>
      <p:bldP spid="37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0207" y="1414474"/>
            <a:ext cx="497342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52599" y="1414474"/>
            <a:ext cx="1404913" cy="40147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57512" y="1414474"/>
            <a:ext cx="5339967" cy="4014788"/>
          </a:xfrm>
          <a:prstGeom prst="rect">
            <a:avLst/>
          </a:prstGeom>
          <a:solidFill>
            <a:schemeClr val="accent2">
              <a:lumMod val="20000"/>
              <a:lumOff val="80000"/>
              <a:alpha val="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42"/>
          <p:cNvGrpSpPr/>
          <p:nvPr/>
        </p:nvGrpSpPr>
        <p:grpSpPr>
          <a:xfrm>
            <a:off x="3100383" y="1543061"/>
            <a:ext cx="5057768" cy="3557589"/>
            <a:chOff x="3100383" y="1214437"/>
            <a:chExt cx="5057768" cy="3557589"/>
          </a:xfrm>
        </p:grpSpPr>
        <p:sp>
          <p:nvSpPr>
            <p:cNvPr id="6" name="Oval 5"/>
            <p:cNvSpPr/>
            <p:nvPr/>
          </p:nvSpPr>
          <p:spPr>
            <a:xfrm>
              <a:off x="3100383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14727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00383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514727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100383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14727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100383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514727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00383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514727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3100383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514727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00383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3514727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3100383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514727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929071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4343415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929071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4343415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929071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343415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929071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4343415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929071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4343415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3929071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343415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3929071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343415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929071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4343415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4807734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5222078" y="12144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807734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222078" y="16716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4807734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5222078" y="21288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4807734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5222078" y="2586038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4807734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5222078" y="30718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807734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5222078" y="35290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4807734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5222078" y="39862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4807734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5222078" y="4443414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5697122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6111466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5697122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6111466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5697122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111466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697122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6111466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5697122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6111466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5697122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111466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5697122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6111466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7" name="Oval 76"/>
            <p:cNvSpPr/>
            <p:nvPr/>
          </p:nvSpPr>
          <p:spPr>
            <a:xfrm>
              <a:off x="5697122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6111466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6531143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694548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6531143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694548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6531143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694548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6531143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6" name="Oval 85"/>
            <p:cNvSpPr/>
            <p:nvPr/>
          </p:nvSpPr>
          <p:spPr>
            <a:xfrm>
              <a:off x="694548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6531143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694548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6531143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694548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6531143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694548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6531143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694548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7400907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7815251" y="12144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7400907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7815251" y="16716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7400907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6" name="Oval 115"/>
            <p:cNvSpPr/>
            <p:nvPr/>
          </p:nvSpPr>
          <p:spPr>
            <a:xfrm>
              <a:off x="7815251" y="21288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7400907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8" name="Oval 117"/>
            <p:cNvSpPr/>
            <p:nvPr/>
          </p:nvSpPr>
          <p:spPr>
            <a:xfrm>
              <a:off x="7815251" y="2586037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19" name="Oval 118"/>
            <p:cNvSpPr/>
            <p:nvPr/>
          </p:nvSpPr>
          <p:spPr>
            <a:xfrm>
              <a:off x="7400907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815251" y="30718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7400907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7815251" y="35290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3" name="Oval 122"/>
            <p:cNvSpPr/>
            <p:nvPr/>
          </p:nvSpPr>
          <p:spPr>
            <a:xfrm>
              <a:off x="7400907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4" name="Oval 123"/>
            <p:cNvSpPr/>
            <p:nvPr/>
          </p:nvSpPr>
          <p:spPr>
            <a:xfrm>
              <a:off x="7815251" y="39862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7400907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126" name="Oval 125"/>
            <p:cNvSpPr/>
            <p:nvPr/>
          </p:nvSpPr>
          <p:spPr>
            <a:xfrm>
              <a:off x="7815251" y="4443413"/>
              <a:ext cx="342900" cy="3286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rgbClr val="FF0000"/>
                  </a:solidFill>
                </a:rPr>
                <a:t>-</a:t>
              </a:r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706508" y="1489550"/>
            <a:ext cx="403891" cy="3562940"/>
            <a:chOff x="2620040" y="1218892"/>
            <a:chExt cx="403891" cy="3562940"/>
          </a:xfrm>
        </p:grpSpPr>
        <p:sp>
          <p:nvSpPr>
            <p:cNvPr id="302" name="TextBox 301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6" name="TextBox 305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7" name="TextBox 306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8" name="TextBox 307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09" name="TextBox 308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6133388" y="1489550"/>
            <a:ext cx="403891" cy="3562940"/>
            <a:chOff x="2620040" y="1218892"/>
            <a:chExt cx="403891" cy="3562940"/>
          </a:xfrm>
        </p:grpSpPr>
        <p:sp>
          <p:nvSpPr>
            <p:cNvPr id="311" name="TextBox 310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18" name="TextBox 317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19" name="Group 318"/>
          <p:cNvGrpSpPr/>
          <p:nvPr/>
        </p:nvGrpSpPr>
        <p:grpSpPr>
          <a:xfrm>
            <a:off x="6550287" y="1489550"/>
            <a:ext cx="403891" cy="3562940"/>
            <a:chOff x="2620040" y="1218892"/>
            <a:chExt cx="403891" cy="3562940"/>
          </a:xfrm>
        </p:grpSpPr>
        <p:sp>
          <p:nvSpPr>
            <p:cNvPr id="320" name="TextBox 319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2" name="TextBox 321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3" name="TextBox 322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4" name="TextBox 323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5" name="TextBox 324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6" name="TextBox 325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27" name="TextBox 326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6962476" y="1526083"/>
            <a:ext cx="403891" cy="3562940"/>
            <a:chOff x="2620040" y="1218892"/>
            <a:chExt cx="403891" cy="3562940"/>
          </a:xfrm>
        </p:grpSpPr>
        <p:sp>
          <p:nvSpPr>
            <p:cNvPr id="329" name="TextBox 328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0" name="TextBox 329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1" name="TextBox 330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2" name="TextBox 331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3" name="TextBox 332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5" name="TextBox 334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36" name="TextBox 335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7418452" y="1504653"/>
            <a:ext cx="403891" cy="3562940"/>
            <a:chOff x="2620040" y="1218892"/>
            <a:chExt cx="403891" cy="3562940"/>
          </a:xfrm>
        </p:grpSpPr>
        <p:sp>
          <p:nvSpPr>
            <p:cNvPr id="338" name="TextBox 337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39" name="TextBox 338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4" name="TextBox 343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5" name="TextBox 344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7893587" y="1489550"/>
            <a:ext cx="403891" cy="3562940"/>
            <a:chOff x="2620040" y="1218892"/>
            <a:chExt cx="403891" cy="3562940"/>
          </a:xfrm>
        </p:grpSpPr>
        <p:sp>
          <p:nvSpPr>
            <p:cNvPr id="347" name="TextBox 346"/>
            <p:cNvSpPr txBox="1"/>
            <p:nvPr/>
          </p:nvSpPr>
          <p:spPr>
            <a:xfrm rot="5400000">
              <a:off x="2654665" y="118426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48" name="TextBox 347"/>
            <p:cNvSpPr txBox="1"/>
            <p:nvPr/>
          </p:nvSpPr>
          <p:spPr>
            <a:xfrm rot="5400000">
              <a:off x="2655737" y="169862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49" name="TextBox 348"/>
            <p:cNvSpPr txBox="1"/>
            <p:nvPr/>
          </p:nvSpPr>
          <p:spPr>
            <a:xfrm rot="5400000">
              <a:off x="2568603" y="2290210"/>
              <a:ext cx="517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0" name="TextBox 349"/>
            <p:cNvSpPr txBox="1"/>
            <p:nvPr/>
          </p:nvSpPr>
          <p:spPr>
            <a:xfrm rot="5400000">
              <a:off x="2665023" y="26094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 rot="5400000">
              <a:off x="2666095" y="30523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2" name="TextBox 351"/>
            <p:cNvSpPr txBox="1"/>
            <p:nvPr/>
          </p:nvSpPr>
          <p:spPr>
            <a:xfrm rot="5400000">
              <a:off x="2674310" y="346666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3" name="TextBox 352"/>
            <p:cNvSpPr txBox="1"/>
            <p:nvPr/>
          </p:nvSpPr>
          <p:spPr>
            <a:xfrm rot="5400000">
              <a:off x="2675382" y="39810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 rot="5400000">
              <a:off x="2689224" y="444712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+</a:t>
              </a:r>
            </a:p>
          </p:txBody>
        </p:sp>
      </p:grpSp>
      <p:sp>
        <p:nvSpPr>
          <p:cNvPr id="355" name="TextBox 354"/>
          <p:cNvSpPr txBox="1"/>
          <p:nvPr/>
        </p:nvSpPr>
        <p:spPr>
          <a:xfrm>
            <a:off x="990424" y="1045142"/>
            <a:ext cx="733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Metal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1867346" y="1059486"/>
            <a:ext cx="96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Oxide</a:t>
            </a:r>
          </a:p>
        </p:txBody>
      </p:sp>
      <p:sp>
        <p:nvSpPr>
          <p:cNvPr id="357" name="TextBox 356"/>
          <p:cNvSpPr txBox="1"/>
          <p:nvPr/>
        </p:nvSpPr>
        <p:spPr>
          <a:xfrm>
            <a:off x="4686315" y="1065986"/>
            <a:ext cx="221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p-semiconductor</a:t>
            </a:r>
          </a:p>
        </p:txBody>
      </p:sp>
      <p:sp>
        <p:nvSpPr>
          <p:cNvPr id="358" name="Oval 357"/>
          <p:cNvSpPr/>
          <p:nvPr/>
        </p:nvSpPr>
        <p:spPr>
          <a:xfrm>
            <a:off x="417407" y="3686187"/>
            <a:ext cx="510656" cy="500062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2" name="Straight Connector 361"/>
          <p:cNvCxnSpPr>
            <a:stCxn id="358" idx="4"/>
          </p:cNvCxnSpPr>
          <p:nvPr/>
        </p:nvCxnSpPr>
        <p:spPr>
          <a:xfrm flipH="1">
            <a:off x="671513" y="4186249"/>
            <a:ext cx="1222" cy="86624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417407" y="5067593"/>
            <a:ext cx="51065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 flipV="1">
            <a:off x="492385" y="5229225"/>
            <a:ext cx="358256" cy="5055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612046" y="5343534"/>
            <a:ext cx="8804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 flipV="1">
            <a:off x="670774" y="3229868"/>
            <a:ext cx="397590" cy="1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endCxn id="358" idx="0"/>
          </p:cNvCxnSpPr>
          <p:nvPr/>
        </p:nvCxnSpPr>
        <p:spPr>
          <a:xfrm>
            <a:off x="670774" y="3214765"/>
            <a:ext cx="1961" cy="471422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1" name="Group 380"/>
          <p:cNvGrpSpPr/>
          <p:nvPr/>
        </p:nvGrpSpPr>
        <p:grpSpPr>
          <a:xfrm>
            <a:off x="8169446" y="5429262"/>
            <a:ext cx="510656" cy="828672"/>
            <a:chOff x="569807" y="4667262"/>
            <a:chExt cx="510656" cy="828672"/>
          </a:xfrm>
        </p:grpSpPr>
        <p:cxnSp>
          <p:nvCxnSpPr>
            <p:cNvPr id="377" name="Straight Connector 376"/>
            <p:cNvCxnSpPr>
              <a:stCxn id="382" idx="2"/>
            </p:cNvCxnSpPr>
            <p:nvPr/>
          </p:nvCxnSpPr>
          <p:spPr>
            <a:xfrm flipH="1">
              <a:off x="823913" y="4667262"/>
              <a:ext cx="1222" cy="53762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569807" y="5219993"/>
              <a:ext cx="510656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V="1">
              <a:off x="644785" y="5381625"/>
              <a:ext cx="358256" cy="5055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64446" y="5495934"/>
              <a:ext cx="88043" cy="0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2" name="Rectangle 381"/>
          <p:cNvSpPr/>
          <p:nvPr/>
        </p:nvSpPr>
        <p:spPr>
          <a:xfrm>
            <a:off x="8281899" y="1414474"/>
            <a:ext cx="285750" cy="40147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3"/>
          <p:cNvSpPr txBox="1"/>
          <p:nvPr/>
        </p:nvSpPr>
        <p:spPr>
          <a:xfrm>
            <a:off x="442912" y="3700461"/>
            <a:ext cx="41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</a:p>
        </p:txBody>
      </p:sp>
      <p:sp>
        <p:nvSpPr>
          <p:cNvPr id="385" name="TextBox 384"/>
          <p:cNvSpPr txBox="1"/>
          <p:nvPr/>
        </p:nvSpPr>
        <p:spPr>
          <a:xfrm>
            <a:off x="314325" y="34769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+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19599" y="2727803"/>
            <a:ext cx="113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</a:t>
            </a:r>
            <a:r>
              <a:rPr lang="en-US" i="1" baseline="-25000" dirty="0"/>
              <a:t>G</a:t>
            </a:r>
            <a:r>
              <a:rPr lang="en-US" dirty="0"/>
              <a:t>=0.5 V</a:t>
            </a:r>
            <a:endParaRPr lang="en-US" i="1" baseline="-25000" dirty="0"/>
          </a:p>
        </p:txBody>
      </p:sp>
      <p:grpSp>
        <p:nvGrpSpPr>
          <p:cNvPr id="7" name="Group 6"/>
          <p:cNvGrpSpPr/>
          <p:nvPr/>
        </p:nvGrpSpPr>
        <p:grpSpPr>
          <a:xfrm>
            <a:off x="1289231" y="1430468"/>
            <a:ext cx="315829" cy="3690534"/>
            <a:chOff x="1365431" y="1430468"/>
            <a:chExt cx="315829" cy="3690534"/>
          </a:xfrm>
        </p:grpSpPr>
        <p:sp>
          <p:nvSpPr>
            <p:cNvPr id="5" name="TextBox 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1288560" y="1618964"/>
            <a:ext cx="315829" cy="3690534"/>
            <a:chOff x="1365431" y="1430468"/>
            <a:chExt cx="315829" cy="3690534"/>
          </a:xfrm>
        </p:grpSpPr>
        <p:sp>
          <p:nvSpPr>
            <p:cNvPr id="251" name="TextBox 250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63" name="TextBox 362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1288560" y="1771364"/>
            <a:ext cx="315829" cy="3690534"/>
            <a:chOff x="1365431" y="1430468"/>
            <a:chExt cx="315829" cy="3690534"/>
          </a:xfrm>
        </p:grpSpPr>
        <p:sp>
          <p:nvSpPr>
            <p:cNvPr id="257" name="TextBox 256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367" name="Straight Arrow Connector 366"/>
          <p:cNvCxnSpPr/>
          <p:nvPr/>
        </p:nvCxnSpPr>
        <p:spPr>
          <a:xfrm>
            <a:off x="2957512" y="5778500"/>
            <a:ext cx="2682446" cy="492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3051496" y="5827785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 (Depletion width)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2949656" y="1414474"/>
            <a:ext cx="2690302" cy="4014788"/>
          </a:xfrm>
          <a:prstGeom prst="rect">
            <a:avLst/>
          </a:prstGeom>
          <a:solidFill>
            <a:schemeClr val="bg2">
              <a:lumMod val="90000"/>
              <a:alpha val="47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1301260" y="1542764"/>
            <a:ext cx="315829" cy="3690534"/>
            <a:chOff x="1365431" y="1430468"/>
            <a:chExt cx="315829" cy="3690534"/>
          </a:xfrm>
        </p:grpSpPr>
        <p:sp>
          <p:nvSpPr>
            <p:cNvPr id="265" name="TextBox 264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1313960" y="1796764"/>
            <a:ext cx="315829" cy="3690534"/>
            <a:chOff x="1365431" y="1430468"/>
            <a:chExt cx="315829" cy="3690534"/>
          </a:xfrm>
        </p:grpSpPr>
        <p:sp>
          <p:nvSpPr>
            <p:cNvPr id="372" name="TextBox 371"/>
            <p:cNvSpPr txBox="1"/>
            <p:nvPr/>
          </p:nvSpPr>
          <p:spPr>
            <a:xfrm>
              <a:off x="1377635" y="1430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1365431" y="192854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1366948" y="242675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1373601" y="28194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3" name="TextBox 382"/>
            <p:cNvSpPr txBox="1"/>
            <p:nvPr/>
          </p:nvSpPr>
          <p:spPr>
            <a:xfrm>
              <a:off x="1378023" y="33175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1379540" y="381571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8" name="TextBox 387"/>
            <p:cNvSpPr txBox="1"/>
            <p:nvPr/>
          </p:nvSpPr>
          <p:spPr>
            <a:xfrm>
              <a:off x="1368449" y="42535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  <p:sp>
          <p:nvSpPr>
            <p:cNvPr id="389" name="TextBox 388"/>
            <p:cNvSpPr txBox="1"/>
            <p:nvPr/>
          </p:nvSpPr>
          <p:spPr>
            <a:xfrm>
              <a:off x="1381178" y="475167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sp>
        <p:nvSpPr>
          <p:cNvPr id="390" name="TextBox 389"/>
          <p:cNvSpPr txBox="1"/>
          <p:nvPr/>
        </p:nvSpPr>
        <p:spPr>
          <a:xfrm>
            <a:off x="90216" y="5871670"/>
            <a:ext cx="2484469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Depletion </a:t>
            </a:r>
            <a:endParaRPr lang="en-US" sz="2800" baseline="-25000" dirty="0"/>
          </a:p>
        </p:txBody>
      </p:sp>
      <p:sp>
        <p:nvSpPr>
          <p:cNvPr id="391" name="Title 1"/>
          <p:cNvSpPr txBox="1">
            <a:spLocks/>
          </p:cNvSpPr>
          <p:nvPr/>
        </p:nvSpPr>
        <p:spPr>
          <a:xfrm>
            <a:off x="0" y="-1905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What happens when you apply gate voltage V</a:t>
            </a:r>
            <a:r>
              <a:rPr lang="en-US" sz="3500" baseline="-25000" dirty="0">
                <a:latin typeface="Calibri" charset="0"/>
                <a:ea typeface="ＭＳ Ｐゴシック" charset="0"/>
                <a:cs typeface="ＭＳ Ｐゴシック" charset="0"/>
              </a:rPr>
              <a:t>G</a:t>
            </a:r>
            <a:r>
              <a:rPr lang="en-US" sz="35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973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 animBg="1"/>
      <p:bldP spid="39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2302</Words>
  <Application>Microsoft Macintosh PowerPoint</Application>
  <PresentationFormat>On-screen Show (4:3)</PresentationFormat>
  <Paragraphs>1919</Paragraphs>
  <Slides>44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ＭＳ Ｐゴシック</vt:lpstr>
      <vt:lpstr>Arial</vt:lpstr>
      <vt:lpstr>Calibri</vt:lpstr>
      <vt:lpstr>Office Theme</vt:lpstr>
      <vt:lpstr>Equation</vt:lpstr>
      <vt:lpstr>ECE 3030 Physical Foundations of Computer Engineering  MOS Electrostatics-I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create inversion?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3030 Physical Foundations of Computer Engineering</dc:title>
  <dc:creator>Asif Khan</dc:creator>
  <cp:lastModifiedBy>Khan, Asif I</cp:lastModifiedBy>
  <cp:revision>251</cp:revision>
  <dcterms:created xsi:type="dcterms:W3CDTF">2016-12-27T23:05:12Z</dcterms:created>
  <dcterms:modified xsi:type="dcterms:W3CDTF">2018-05-30T15:05:24Z</dcterms:modified>
</cp:coreProperties>
</file>